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4" r:id="rId5"/>
    <p:sldId id="259" r:id="rId6"/>
    <p:sldId id="260" r:id="rId7"/>
    <p:sldId id="261" r:id="rId8"/>
    <p:sldId id="262" r:id="rId9"/>
    <p:sldId id="263" r:id="rId10"/>
    <p:sldId id="273" r:id="rId11"/>
    <p:sldId id="264" r:id="rId12"/>
    <p:sldId id="266" r:id="rId13"/>
    <p:sldId id="265" r:id="rId14"/>
    <p:sldId id="275" r:id="rId15"/>
    <p:sldId id="276" r:id="rId16"/>
    <p:sldId id="267" r:id="rId17"/>
    <p:sldId id="269" r:id="rId18"/>
    <p:sldId id="272" r:id="rId19"/>
    <p:sldId id="270" r:id="rId20"/>
    <p:sldId id="271" r:id="rId21"/>
    <p:sldId id="26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7" d="100"/>
          <a:sy n="97" d="100"/>
        </p:scale>
        <p:origin x="-12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over-TextureForeGround.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71600" y="1796303"/>
            <a:ext cx="7086600" cy="1847850"/>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71600" y="3666565"/>
            <a:ext cx="7086600" cy="1752600"/>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988423" y="6221506"/>
            <a:ext cx="2743200" cy="365125"/>
          </a:xfrm>
        </p:spPr>
        <p:txBody>
          <a:bodyPr/>
          <a:lstStyle/>
          <a:p>
            <a:fld id="{E90C4CEC-16D5-4229-B4DE-FDE9B679D7E2}" type="datetimeFigureOut">
              <a:rPr lang="en-US" smtClean="0"/>
              <a:t>8/30/16</a:t>
            </a:fld>
            <a:endParaRPr lang="en-US"/>
          </a:p>
        </p:txBody>
      </p:sp>
      <p:sp>
        <p:nvSpPr>
          <p:cNvPr id="5" name="Footer Placeholder 4"/>
          <p:cNvSpPr>
            <a:spLocks noGrp="1"/>
          </p:cNvSpPr>
          <p:nvPr>
            <p:ph type="ftr" sz="quarter" idx="11"/>
          </p:nvPr>
        </p:nvSpPr>
        <p:spPr>
          <a:xfrm>
            <a:off x="1295400" y="6221506"/>
            <a:ext cx="2743200" cy="365125"/>
          </a:xfrm>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5" y="3765177"/>
            <a:ext cx="7272338" cy="1098176"/>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578013" y="777240"/>
            <a:ext cx="4294363" cy="2866913"/>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1089025" y="4867836"/>
            <a:ext cx="7272338" cy="1264022"/>
          </a:xfrm>
        </p:spPr>
        <p:txBody>
          <a:bodyPr vert="horz" lIns="91440" tIns="45720" rIns="91440" bIns="45720" rtlCol="0">
            <a:normAutofit/>
          </a:bodyPr>
          <a:lstStyle>
            <a:lvl1pPr marL="0" indent="0" algn="ctr">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8/30/16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16588" y="609600"/>
            <a:ext cx="15240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089024" y="609600"/>
            <a:ext cx="5921376" cy="55165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90C4CEC-16D5-4229-B4DE-FDE9B679D7E2}" type="datetimeFigureOut">
              <a:rPr lang="en-US" smtClean="0"/>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371600" y="1792224"/>
            <a:ext cx="7086600" cy="1847088"/>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b="1"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371600" y="3666744"/>
            <a:ext cx="7086600" cy="1755648"/>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Font typeface="Wingdings" pitchFamily="2" charset="2"/>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0C4CEC-16D5-4229-B4DE-FDE9B679D7E2}" type="datetimeFigureOut">
              <a:rPr lang="en-US" smtClean="0"/>
              <a:t>8/30/16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p>
            <a:r>
              <a:rPr lang="en-US" smtClean="0"/>
              <a:t>Click to edit Master title style</a:t>
            </a:r>
            <a:endParaRPr/>
          </a:p>
        </p:txBody>
      </p:sp>
      <p:sp>
        <p:nvSpPr>
          <p:cNvPr id="3" name="Content Placeholder 2"/>
          <p:cNvSpPr>
            <a:spLocks noGrp="1"/>
          </p:cNvSpPr>
          <p:nvPr>
            <p:ph sz="half" idx="1"/>
          </p:nvPr>
        </p:nvSpPr>
        <p:spPr>
          <a:xfrm>
            <a:off x="108902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93236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90C4CEC-16D5-4229-B4DE-FDE9B679D7E2}" type="datetimeFigureOut">
              <a:rPr lang="en-US" smtClean="0"/>
              <a:t>8/30/16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089024"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89024"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2363"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32363"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90C4CEC-16D5-4229-B4DE-FDE9B679D7E2}" type="datetimeFigureOut">
              <a:rPr lang="en-US" smtClean="0"/>
              <a:t>8/30/16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90C4CEC-16D5-4229-B4DE-FDE9B679D7E2}" type="datetimeFigureOut">
              <a:rPr lang="en-US" smtClean="0"/>
              <a:t>8/30/16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Interior-Overlay.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E90C4CEC-16D5-4229-B4DE-FDE9B679D7E2}" type="datetimeFigureOut">
              <a:rPr lang="en-US" smtClean="0"/>
              <a:t>8/30/16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4729" y="381000"/>
            <a:ext cx="3429000" cy="1649506"/>
          </a:xfrm>
        </p:spPr>
        <p:txBody>
          <a:bodyPr anchor="b"/>
          <a:lstStyle>
            <a:lvl1pPr algn="ctr">
              <a:lnSpc>
                <a:spcPct val="100000"/>
              </a:lnSpc>
              <a:defRPr sz="3600" b="1"/>
            </a:lvl1pPr>
          </a:lstStyle>
          <a:p>
            <a:r>
              <a:rPr lang="en-US" smtClean="0"/>
              <a:t>Click to edit Master title style</a:t>
            </a:r>
            <a:endParaRPr/>
          </a:p>
        </p:txBody>
      </p:sp>
      <p:sp>
        <p:nvSpPr>
          <p:cNvPr id="3" name="Content Placeholder 2"/>
          <p:cNvSpPr>
            <a:spLocks noGrp="1"/>
          </p:cNvSpPr>
          <p:nvPr>
            <p:ph idx="1"/>
          </p:nvPr>
        </p:nvSpPr>
        <p:spPr>
          <a:xfrm>
            <a:off x="4930588" y="381000"/>
            <a:ext cx="3429000" cy="574516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1084729" y="2057401"/>
            <a:ext cx="3429000" cy="36576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8/30/16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932363" y="739588"/>
            <a:ext cx="3429000" cy="1290380"/>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Picture Placeholder 2"/>
          <p:cNvSpPr>
            <a:spLocks noGrp="1"/>
          </p:cNvSpPr>
          <p:nvPr>
            <p:ph type="pic" idx="1"/>
          </p:nvPr>
        </p:nvSpPr>
        <p:spPr>
          <a:xfrm>
            <a:off x="1088136" y="779929"/>
            <a:ext cx="3429000" cy="4935071"/>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32363" y="2057400"/>
            <a:ext cx="3429000" cy="3657600"/>
          </a:xfrm>
        </p:spPr>
        <p:txBody>
          <a:bodyPr vert="horz" lIns="91440" tIns="45720" rIns="91440" bIns="45720" rtlCol="0">
            <a:normAutofit/>
          </a:bodyPr>
          <a:lstStyle>
            <a:lvl1pPr marL="0" indent="0" algn="ctr">
              <a:spcBef>
                <a:spcPts val="60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E90C4CEC-16D5-4229-B4DE-FDE9B679D7E2}" type="datetimeFigureOut">
              <a:rPr lang="en-US" smtClean="0"/>
              <a:t>8/30/16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AE4E6-4D12-4A48-9B6B-6FA0B79BEE9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9024" y="274637"/>
            <a:ext cx="7272339" cy="1339009"/>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1089024" y="1801906"/>
            <a:ext cx="7272339" cy="432425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302187" y="6356350"/>
            <a:ext cx="2429435" cy="365125"/>
          </a:xfrm>
          <a:prstGeom prst="rect">
            <a:avLst/>
          </a:prstGeom>
        </p:spPr>
        <p:txBody>
          <a:bodyPr vert="horz" lIns="91440" tIns="45720" rIns="91440" bIns="45720" rtlCol="0" anchor="ctr"/>
          <a:lstStyle>
            <a:lvl1pPr algn="r">
              <a:defRPr sz="1200" b="1">
                <a:solidFill>
                  <a:schemeClr val="tx1">
                    <a:lumMod val="50000"/>
                    <a:lumOff val="50000"/>
                  </a:schemeClr>
                </a:solidFill>
              </a:defRPr>
            </a:lvl1pPr>
          </a:lstStyle>
          <a:p>
            <a:fld id="{E90C4CEC-16D5-4229-B4DE-FDE9B679D7E2}" type="datetimeFigureOut">
              <a:rPr lang="en-US" smtClean="0"/>
              <a:t>8/30/16</a:t>
            </a:fld>
            <a:endParaRPr lang="en-US"/>
          </a:p>
        </p:txBody>
      </p:sp>
      <p:sp>
        <p:nvSpPr>
          <p:cNvPr id="5" name="Footer Placeholder 4"/>
          <p:cNvSpPr>
            <a:spLocks noGrp="1"/>
          </p:cNvSpPr>
          <p:nvPr>
            <p:ph type="ftr" sz="quarter" idx="3"/>
          </p:nvPr>
        </p:nvSpPr>
        <p:spPr>
          <a:xfrm>
            <a:off x="685800" y="6356350"/>
            <a:ext cx="2743200" cy="365125"/>
          </a:xfrm>
          <a:prstGeom prst="rect">
            <a:avLst/>
          </a:prstGeom>
        </p:spPr>
        <p:txBody>
          <a:bodyPr vert="horz" lIns="91440" tIns="45720" rIns="91440" bIns="45720" rtlCol="0" anchor="ctr"/>
          <a:lstStyle>
            <a:lvl1pPr algn="l">
              <a:defRPr sz="12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420393" y="6356350"/>
            <a:ext cx="6096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DBAE4E6-4D12-4A48-9B6B-6FA0B79BEE9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p:titleStyle>
    <p:bodyStyle>
      <a:lvl1pPr marL="282575" indent="-282575" algn="l" defTabSz="914400" rtl="0" eaLnBrk="1" latinLnBrk="0" hangingPunct="1">
        <a:spcBef>
          <a:spcPts val="2000"/>
        </a:spcBef>
        <a:buFont typeface="Wingdings" pitchFamily="2" charset="2"/>
        <a:buChar char=""/>
        <a:defRPr sz="2400" kern="1200">
          <a:solidFill>
            <a:schemeClr val="tx1">
              <a:lumMod val="75000"/>
              <a:lumOff val="25000"/>
            </a:schemeClr>
          </a:solidFill>
          <a:latin typeface="+mn-lt"/>
          <a:ea typeface="+mn-ea"/>
          <a:cs typeface="+mn-cs"/>
        </a:defRPr>
      </a:lvl1pPr>
      <a:lvl2pPr marL="577850" indent="-295275" algn="l" defTabSz="914400" rtl="0" eaLnBrk="1" latinLnBrk="0" hangingPunct="1">
        <a:spcBef>
          <a:spcPts val="600"/>
        </a:spcBef>
        <a:buFont typeface="Wingdings" pitchFamily="2" charset="2"/>
        <a:buChar char=""/>
        <a:defRPr sz="2200" kern="1200">
          <a:solidFill>
            <a:schemeClr val="tx1">
              <a:lumMod val="75000"/>
              <a:lumOff val="25000"/>
            </a:schemeClr>
          </a:solidFill>
          <a:latin typeface="+mn-lt"/>
          <a:ea typeface="+mn-ea"/>
          <a:cs typeface="+mn-cs"/>
        </a:defRPr>
      </a:lvl2pPr>
      <a:lvl3pPr marL="860425" indent="-282575" algn="l" defTabSz="914400" rtl="0" eaLnBrk="1" latinLnBrk="0" hangingPunct="1">
        <a:spcBef>
          <a:spcPts val="600"/>
        </a:spcBef>
        <a:buFont typeface="Wingdings" pitchFamily="2" charset="2"/>
        <a:buChar char=""/>
        <a:defRPr sz="2000" kern="1200">
          <a:solidFill>
            <a:schemeClr val="tx1">
              <a:lumMod val="75000"/>
              <a:lumOff val="25000"/>
            </a:schemeClr>
          </a:solidFill>
          <a:latin typeface="+mn-lt"/>
          <a:ea typeface="+mn-ea"/>
          <a:cs typeface="+mn-cs"/>
        </a:defRPr>
      </a:lvl3pPr>
      <a:lvl4pPr marL="1143000"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4pPr>
      <a:lvl5pPr marL="1425575"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5pPr>
      <a:lvl6pPr marL="1711325"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2000250"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2290763" indent="-288925" algn="l" defTabSz="914400" rtl="0" eaLnBrk="1" latinLnBrk="0" hangingPunct="1">
        <a:spcBef>
          <a:spcPct val="20000"/>
        </a:spcBef>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571750" indent="-288925" algn="l" defTabSz="914400" rtl="0" eaLnBrk="1" latinLnBrk="0" hangingPunct="1">
        <a:spcBef>
          <a:spcPct val="20000"/>
        </a:spcBef>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6678"/>
            <a:ext cx="7086600" cy="1847850"/>
          </a:xfrm>
        </p:spPr>
        <p:txBody>
          <a:bodyPr/>
          <a:lstStyle/>
          <a:p>
            <a:r>
              <a:rPr lang="en-US" dirty="0" smtClean="0"/>
              <a:t>Ancient Civilizations</a:t>
            </a:r>
            <a:br>
              <a:rPr lang="en-US" dirty="0" smtClean="0"/>
            </a:br>
            <a:r>
              <a:rPr lang="en-US" dirty="0" smtClean="0"/>
              <a:t>ROMANS</a:t>
            </a:r>
            <a:endParaRPr lang="en-US" dirty="0"/>
          </a:p>
        </p:txBody>
      </p:sp>
      <p:sp>
        <p:nvSpPr>
          <p:cNvPr id="3" name="Subtitle 2"/>
          <p:cNvSpPr>
            <a:spLocks noGrp="1"/>
          </p:cNvSpPr>
          <p:nvPr>
            <p:ph type="subTitle" idx="1"/>
          </p:nvPr>
        </p:nvSpPr>
        <p:spPr>
          <a:xfrm>
            <a:off x="1541812" y="5708998"/>
            <a:ext cx="7086600" cy="849347"/>
          </a:xfrm>
        </p:spPr>
        <p:txBody>
          <a:bodyPr/>
          <a:lstStyle/>
          <a:p>
            <a:r>
              <a:rPr lang="en-US" dirty="0" smtClean="0"/>
              <a:t>Mrs. Thompson</a:t>
            </a:r>
          </a:p>
          <a:p>
            <a:r>
              <a:rPr lang="en-US" dirty="0" smtClean="0"/>
              <a:t>6</a:t>
            </a:r>
            <a:r>
              <a:rPr lang="en-US" baseline="30000" dirty="0" smtClean="0"/>
              <a:t>th</a:t>
            </a:r>
            <a:r>
              <a:rPr lang="en-US" dirty="0" smtClean="0"/>
              <a:t> Grade</a:t>
            </a:r>
            <a:endParaRPr lang="en-US" dirty="0"/>
          </a:p>
        </p:txBody>
      </p:sp>
      <p:pic>
        <p:nvPicPr>
          <p:cNvPr id="4" name="Picture 3"/>
          <p:cNvPicPr>
            <a:picLocks noChangeAspect="1"/>
          </p:cNvPicPr>
          <p:nvPr/>
        </p:nvPicPr>
        <p:blipFill>
          <a:blip r:embed="rId2"/>
          <a:stretch>
            <a:fillRect/>
          </a:stretch>
        </p:blipFill>
        <p:spPr>
          <a:xfrm>
            <a:off x="2549992" y="2177622"/>
            <a:ext cx="4991720" cy="3344453"/>
          </a:xfrm>
          <a:prstGeom prst="rect">
            <a:avLst/>
          </a:prstGeom>
        </p:spPr>
      </p:pic>
    </p:spTree>
    <p:extLst>
      <p:ext uri="{BB962C8B-B14F-4D97-AF65-F5344CB8AC3E}">
        <p14:creationId xmlns:p14="http://schemas.microsoft.com/office/powerpoint/2010/main" val="6920213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78842"/>
            <a:ext cx="7272339" cy="1339009"/>
          </a:xfrm>
        </p:spPr>
        <p:txBody>
          <a:bodyPr/>
          <a:lstStyle/>
          <a:p>
            <a:r>
              <a:rPr lang="en-US" dirty="0" smtClean="0">
                <a:latin typeface="Cooper Black"/>
                <a:cs typeface="Cooper Black"/>
              </a:rPr>
              <a:t>Famous Leaders</a:t>
            </a:r>
            <a:endParaRPr lang="en-US" dirty="0">
              <a:latin typeface="Cooper Black"/>
              <a:cs typeface="Cooper Black"/>
            </a:endParaRPr>
          </a:p>
        </p:txBody>
      </p:sp>
      <p:sp>
        <p:nvSpPr>
          <p:cNvPr id="3" name="Content Placeholder 2"/>
          <p:cNvSpPr>
            <a:spLocks noGrp="1"/>
          </p:cNvSpPr>
          <p:nvPr>
            <p:ph idx="1"/>
          </p:nvPr>
        </p:nvSpPr>
        <p:spPr>
          <a:xfrm>
            <a:off x="556801" y="1274070"/>
            <a:ext cx="8373456" cy="5276040"/>
          </a:xfrm>
        </p:spPr>
        <p:txBody>
          <a:bodyPr>
            <a:noAutofit/>
          </a:bodyPr>
          <a:lstStyle/>
          <a:p>
            <a:r>
              <a:rPr lang="en-US" sz="1400" b="1" i="1" u="sng" dirty="0"/>
              <a:t>Marius - The great Man of the Army</a:t>
            </a:r>
            <a:br>
              <a:rPr lang="en-US" sz="1400" b="1" i="1" u="sng" dirty="0"/>
            </a:br>
            <a:r>
              <a:rPr lang="en-US" sz="1400" dirty="0"/>
              <a:t>Gaius Marius was the man who organized the army into the most effective fighting machine on earth.</a:t>
            </a:r>
          </a:p>
          <a:p>
            <a:r>
              <a:rPr lang="en-US" sz="1400" b="1" u="sng" dirty="0"/>
              <a:t>Caesar </a:t>
            </a:r>
            <a:r>
              <a:rPr lang="en-US" sz="1400" u="sng" dirty="0"/>
              <a:t>- General, Politician, Statesman</a:t>
            </a:r>
            <a:br>
              <a:rPr lang="en-US" sz="1400" u="sng" dirty="0"/>
            </a:br>
            <a:r>
              <a:rPr lang="en-US" sz="1400" dirty="0"/>
              <a:t>Julius Caesar is no doubt the most famous Roman of them all ! He conquered Gaul in a brilliant campaign which is still used in studies for training generals today. Also modified the calendar we have today – July was named after him.</a:t>
            </a:r>
          </a:p>
          <a:p>
            <a:r>
              <a:rPr lang="en-US" sz="1400" b="1" u="sng" dirty="0"/>
              <a:t>Augustus </a:t>
            </a:r>
            <a:r>
              <a:rPr lang="en-US" sz="1400" u="sng" dirty="0"/>
              <a:t>- The first Emperor</a:t>
            </a:r>
            <a:br>
              <a:rPr lang="en-US" sz="1400" u="sng" dirty="0"/>
            </a:br>
            <a:r>
              <a:rPr lang="en-US" sz="1400" dirty="0"/>
              <a:t>Augustus was the first emperor of Rome. His real name was Octavian but he was given the name 'Augustus' by the senate as an </a:t>
            </a:r>
            <a:r>
              <a:rPr lang="en-US" sz="1400" dirty="0" err="1"/>
              <a:t>honour</a:t>
            </a:r>
            <a:r>
              <a:rPr lang="en-US" sz="1400" dirty="0"/>
              <a:t> for his great achievements. He avenged the death of Caesar together with Mark Antony, before falling out with him. He defeated Mark Antony together with the famous Egyptian queen Cleopatra and thereafter, together with the senate of Rome, created a new constitution for the great empire. Augustus stood at the head of this empire as the emperor. He used his ruled wisely and built roads, aqueducts and buildings. Not only was Augustus the first, but he was most certainly one of the best emperors Rome ever had.</a:t>
            </a:r>
          </a:p>
          <a:p>
            <a:r>
              <a:rPr lang="en-US" sz="1400" b="1" u="sng" dirty="0"/>
              <a:t>Nero</a:t>
            </a:r>
            <a:r>
              <a:rPr lang="en-US" sz="1400" u="sng" dirty="0"/>
              <a:t> - The Madman of Rome</a:t>
            </a:r>
            <a:br>
              <a:rPr lang="en-US" sz="1400" u="sng" dirty="0"/>
            </a:br>
            <a:r>
              <a:rPr lang="en-US" sz="1400" dirty="0"/>
              <a:t>Nero is the most notorious Roman of all times. It is most likely that Nero was insane. He came to power because his mother murdered his step-father emperor Claudius. During his rule much of Rome burnt down in the Great Fire of Rome. Helpless to stop the fire, he is supposed to have sung as he watched Rome burn. After this he built himself a magnificent palace on some of the land cleared by the fire. To quell </a:t>
            </a:r>
            <a:r>
              <a:rPr lang="en-US" sz="1400" dirty="0" smtClean="0"/>
              <a:t>rumors </a:t>
            </a:r>
            <a:r>
              <a:rPr lang="en-US" sz="1400" dirty="0"/>
              <a:t>that he had started the fire himself, he blamed the Christians for it and then had many captured and thrown to the lions in the circus</a:t>
            </a:r>
            <a:r>
              <a:rPr lang="en-US" sz="1400" dirty="0" smtClean="0"/>
              <a:t>.</a:t>
            </a:r>
            <a:endParaRPr lang="en-US" sz="1400" dirty="0"/>
          </a:p>
        </p:txBody>
      </p:sp>
    </p:spTree>
    <p:extLst>
      <p:ext uri="{BB962C8B-B14F-4D97-AF65-F5344CB8AC3E}">
        <p14:creationId xmlns:p14="http://schemas.microsoft.com/office/powerpoint/2010/main" val="23015358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78842"/>
            <a:ext cx="7272339" cy="1339009"/>
          </a:xfrm>
        </p:spPr>
        <p:txBody>
          <a:bodyPr/>
          <a:lstStyle/>
          <a:p>
            <a:r>
              <a:rPr lang="en-US" dirty="0" smtClean="0">
                <a:latin typeface="Cooper Black"/>
                <a:cs typeface="Cooper Black"/>
              </a:rPr>
              <a:t>Famous Leaders</a:t>
            </a:r>
            <a:endParaRPr lang="en-US" dirty="0">
              <a:latin typeface="Cooper Black"/>
              <a:cs typeface="Cooper Black"/>
            </a:endParaRPr>
          </a:p>
        </p:txBody>
      </p:sp>
      <p:sp>
        <p:nvSpPr>
          <p:cNvPr id="3" name="Content Placeholder 2"/>
          <p:cNvSpPr>
            <a:spLocks noGrp="1"/>
          </p:cNvSpPr>
          <p:nvPr>
            <p:ph idx="1"/>
          </p:nvPr>
        </p:nvSpPr>
        <p:spPr>
          <a:xfrm>
            <a:off x="674640" y="1405011"/>
            <a:ext cx="8006186" cy="5276040"/>
          </a:xfrm>
        </p:spPr>
        <p:txBody>
          <a:bodyPr>
            <a:noAutofit/>
          </a:bodyPr>
          <a:lstStyle/>
          <a:p>
            <a:r>
              <a:rPr lang="en-US" sz="1600" b="1" i="1" u="sng" dirty="0" smtClean="0"/>
              <a:t>Trajan </a:t>
            </a:r>
            <a:r>
              <a:rPr lang="en-US" sz="1600" b="1" i="1" u="sng" dirty="0"/>
              <a:t>- The kind-hearted Soldier</a:t>
            </a:r>
            <a:r>
              <a:rPr lang="en-US" sz="1600" dirty="0"/>
              <a:t/>
            </a:r>
            <a:br>
              <a:rPr lang="en-US" sz="1600" dirty="0"/>
            </a:br>
            <a:r>
              <a:rPr lang="en-US" sz="1600" dirty="0"/>
              <a:t>Trajan is one of Rome's most outstanding emperors. Under his rule the empire reached its largest extent. He famously conquered the rich kingdom of Dacia north of the Danube. Trajan was one of the greatest soldiers among the emperors. But unlike many of the later warrior-like rulers, he was also known for his wisdom and dignity, and his humility when dealing with the senate. Alike Augustus, Trajan's reign was a glittering one, during which many public works, roads and </a:t>
            </a:r>
            <a:r>
              <a:rPr lang="en-US" sz="1600" dirty="0" smtClean="0"/>
              <a:t>harbors </a:t>
            </a:r>
            <a:r>
              <a:rPr lang="en-US" sz="1600" dirty="0"/>
              <a:t>were built. He also set up an imperial fund which should look after the poor, especially the children.</a:t>
            </a:r>
          </a:p>
          <a:p>
            <a:r>
              <a:rPr lang="en-US" sz="1600" b="1" i="1" u="sng" dirty="0"/>
              <a:t>Constantine the Great </a:t>
            </a:r>
            <a:r>
              <a:rPr lang="en-US" sz="1600" i="1" u="sng" dirty="0"/>
              <a:t>- Unifier of the divided Empire.  </a:t>
            </a:r>
            <a:r>
              <a:rPr lang="en-US" sz="1600" i="1" u="sng" dirty="0"/>
              <a:t> </a:t>
            </a:r>
            <a:r>
              <a:rPr lang="en-US" sz="1600" i="1" u="sng" dirty="0" smtClean="0"/>
              <a:t> </a:t>
            </a:r>
            <a:r>
              <a:rPr lang="en-US" sz="1600" dirty="0" smtClean="0"/>
              <a:t>Constantine </a:t>
            </a:r>
            <a:r>
              <a:rPr lang="en-US" sz="1600" dirty="0"/>
              <a:t>the great was the first Christian emperor of the Roman empire. He defeated all the other would-be emperors and re-united the empire, which had been divided between many rulers. He also decided to move the capital of the empire from Rome to a town called Byzantium, which he renamed after himself - </a:t>
            </a:r>
            <a:r>
              <a:rPr lang="en-US" sz="1600" dirty="0" err="1"/>
              <a:t>Constantinopolis</a:t>
            </a:r>
            <a:r>
              <a:rPr lang="en-US" sz="1600" dirty="0"/>
              <a:t> (Greek for: the city of Constantine). He also called together many bishops for the Council of Nicaea at which the exact nature of the Christian religion was defined. It is known today as the 'Nicene Creed'. For his many achievements he is known as 'Constantine the Great' and in the Christian church he is known as 'Saint Constantine'. </a:t>
            </a:r>
          </a:p>
        </p:txBody>
      </p:sp>
    </p:spTree>
    <p:extLst>
      <p:ext uri="{BB962C8B-B14F-4D97-AF65-F5344CB8AC3E}">
        <p14:creationId xmlns:p14="http://schemas.microsoft.com/office/powerpoint/2010/main" val="39226467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oper Black"/>
                <a:cs typeface="Cooper Black"/>
              </a:rPr>
              <a:t>Life as a Citizen</a:t>
            </a:r>
            <a:endParaRPr lang="en-US" dirty="0">
              <a:latin typeface="Cooper Black"/>
              <a:cs typeface="Cooper Black"/>
            </a:endParaRPr>
          </a:p>
        </p:txBody>
      </p:sp>
      <p:sp>
        <p:nvSpPr>
          <p:cNvPr id="3" name="Content Placeholder 2"/>
          <p:cNvSpPr>
            <a:spLocks noGrp="1"/>
          </p:cNvSpPr>
          <p:nvPr>
            <p:ph idx="1"/>
          </p:nvPr>
        </p:nvSpPr>
        <p:spPr/>
        <p:txBody>
          <a:bodyPr>
            <a:normAutofit fontScale="85000" lnSpcReduction="20000"/>
          </a:bodyPr>
          <a:lstStyle/>
          <a:p>
            <a:pPr lvl="0"/>
            <a:r>
              <a:rPr lang="en-US" b="1" dirty="0" smtClean="0"/>
              <a:t>People were treated differently based on their wealth, gender, and citizenship</a:t>
            </a:r>
          </a:p>
          <a:p>
            <a:pPr lvl="0"/>
            <a:r>
              <a:rPr lang="en-US" dirty="0" smtClean="0"/>
              <a:t>Clothing: wore </a:t>
            </a:r>
            <a:r>
              <a:rPr lang="en-US" dirty="0"/>
              <a:t>toga’s (rich) or tunics (poor)</a:t>
            </a:r>
          </a:p>
          <a:p>
            <a:pPr lvl="0"/>
            <a:r>
              <a:rPr lang="en-US" dirty="0"/>
              <a:t>ate little during the day and had big dinners</a:t>
            </a:r>
          </a:p>
          <a:p>
            <a:pPr lvl="0"/>
            <a:r>
              <a:rPr lang="en-US" dirty="0"/>
              <a:t>rich lived in luxuries house with much fine art</a:t>
            </a:r>
          </a:p>
          <a:p>
            <a:pPr lvl="0"/>
            <a:r>
              <a:rPr lang="en-US" dirty="0"/>
              <a:t>family was very important;  head of household was the father (paterfamilias); although mother took care of the money and household</a:t>
            </a:r>
          </a:p>
          <a:p>
            <a:pPr lvl="0"/>
            <a:r>
              <a:rPr lang="en-US" dirty="0"/>
              <a:t>after work many men and boys would spend much time bathing and socializing at the bath houses (had to pay a fee</a:t>
            </a:r>
            <a:r>
              <a:rPr lang="en-US" dirty="0" smtClean="0"/>
              <a:t>)</a:t>
            </a:r>
          </a:p>
          <a:p>
            <a:r>
              <a:rPr lang="en-US" b="1" dirty="0" smtClean="0"/>
              <a:t>valued </a:t>
            </a:r>
            <a:r>
              <a:rPr lang="en-US" b="1" dirty="0"/>
              <a:t>leisure time </a:t>
            </a:r>
          </a:p>
        </p:txBody>
      </p:sp>
    </p:spTree>
    <p:extLst>
      <p:ext uri="{BB962C8B-B14F-4D97-AF65-F5344CB8AC3E}">
        <p14:creationId xmlns:p14="http://schemas.microsoft.com/office/powerpoint/2010/main" val="39226467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oper Black"/>
                <a:cs typeface="Cooper Black"/>
              </a:rPr>
              <a:t>Role of Women</a:t>
            </a:r>
            <a:endParaRPr lang="en-US" dirty="0">
              <a:latin typeface="Cooper Black"/>
              <a:cs typeface="Cooper Black"/>
            </a:endParaRPr>
          </a:p>
        </p:txBody>
      </p:sp>
      <p:sp>
        <p:nvSpPr>
          <p:cNvPr id="3" name="Content Placeholder 2"/>
          <p:cNvSpPr>
            <a:spLocks noGrp="1"/>
          </p:cNvSpPr>
          <p:nvPr>
            <p:ph idx="1"/>
          </p:nvPr>
        </p:nvSpPr>
        <p:spPr/>
        <p:txBody>
          <a:bodyPr>
            <a:normAutofit fontScale="85000" lnSpcReduction="20000"/>
          </a:bodyPr>
          <a:lstStyle/>
          <a:p>
            <a:r>
              <a:rPr lang="en-US" dirty="0"/>
              <a:t>Women and men over the age of 15 who had ancestors from Rome's original tribes were considered citizens. </a:t>
            </a:r>
            <a:endParaRPr lang="en-US" dirty="0" smtClean="0"/>
          </a:p>
          <a:p>
            <a:r>
              <a:rPr lang="en-US" dirty="0" smtClean="0"/>
              <a:t>Women </a:t>
            </a:r>
            <a:r>
              <a:rPr lang="en-US" dirty="0"/>
              <a:t>were </a:t>
            </a:r>
            <a:r>
              <a:rPr lang="en-US" b="1" dirty="0"/>
              <a:t>not permitted to vote or hold political offices</a:t>
            </a:r>
            <a:r>
              <a:rPr lang="en-US" dirty="0"/>
              <a:t>. However, women of the upper classes could influence their husbands on politics and could, by arranging marriages, put one of their children in a politically influential position</a:t>
            </a:r>
            <a:r>
              <a:rPr lang="en-US" dirty="0" smtClean="0"/>
              <a:t>.</a:t>
            </a:r>
            <a:endParaRPr lang="en-US" dirty="0"/>
          </a:p>
          <a:p>
            <a:pPr fontAlgn="base"/>
            <a:r>
              <a:rPr lang="en-US" dirty="0"/>
              <a:t>The Roman woman was legally subject to the </a:t>
            </a:r>
            <a:r>
              <a:rPr lang="en-US" b="1" i="1" dirty="0"/>
              <a:t>pater </a:t>
            </a:r>
            <a:r>
              <a:rPr lang="en-US" b="1" i="1" dirty="0" err="1"/>
              <a:t>familias</a:t>
            </a:r>
            <a:r>
              <a:rPr lang="en-US" dirty="0"/>
              <a:t>, whether the dominant male in her household of birth or the household of her husband. She could own and dispose of property and go about as she wished. From epigraphy, we read that a Roman woman was valued for piety, modesty, maintenance of harmony, and being a one-man woman.</a:t>
            </a:r>
          </a:p>
          <a:p>
            <a:pPr fontAlgn="base"/>
            <a:r>
              <a:rPr lang="en-US" dirty="0"/>
              <a:t>The Roman woman </a:t>
            </a:r>
            <a:r>
              <a:rPr lang="en-US" b="1" dirty="0"/>
              <a:t>could be a Roman citizen</a:t>
            </a:r>
            <a:r>
              <a:rPr lang="en-US" dirty="0"/>
              <a:t>.</a:t>
            </a:r>
          </a:p>
          <a:p>
            <a:endParaRPr lang="en-US" dirty="0"/>
          </a:p>
        </p:txBody>
      </p:sp>
    </p:spTree>
    <p:extLst>
      <p:ext uri="{BB962C8B-B14F-4D97-AF65-F5344CB8AC3E}">
        <p14:creationId xmlns:p14="http://schemas.microsoft.com/office/powerpoint/2010/main" val="39226467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Economy</a:t>
            </a:r>
            <a:endParaRPr lang="en-US" dirty="0"/>
          </a:p>
        </p:txBody>
      </p:sp>
      <p:sp>
        <p:nvSpPr>
          <p:cNvPr id="4" name="Rectangle 3"/>
          <p:cNvSpPr/>
          <p:nvPr/>
        </p:nvSpPr>
        <p:spPr>
          <a:xfrm>
            <a:off x="651722" y="2055319"/>
            <a:ext cx="8133850" cy="4524315"/>
          </a:xfrm>
          <a:prstGeom prst="rect">
            <a:avLst/>
          </a:prstGeom>
        </p:spPr>
        <p:txBody>
          <a:bodyPr wrap="square">
            <a:spAutoFit/>
          </a:bodyPr>
          <a:lstStyle/>
          <a:p>
            <a:r>
              <a:rPr lang="en-US" sz="3200" dirty="0" smtClean="0"/>
              <a:t>* Ancient </a:t>
            </a:r>
            <a:r>
              <a:rPr lang="en-US" sz="3200" dirty="0"/>
              <a:t>Rome was an </a:t>
            </a:r>
            <a:r>
              <a:rPr lang="en-US" sz="3200" b="1" u="sng" dirty="0" smtClean="0"/>
              <a:t>agrarian (farming) </a:t>
            </a:r>
            <a:r>
              <a:rPr lang="en-US" sz="3200" b="1" u="sng" dirty="0"/>
              <a:t>and slave based economy </a:t>
            </a:r>
            <a:r>
              <a:rPr lang="en-US" sz="3200" dirty="0"/>
              <a:t>whose main concern was feeding the vast number of citizens and legionaries who populated the Mediterranean region. </a:t>
            </a:r>
            <a:endParaRPr lang="en-US" sz="3200" dirty="0" smtClean="0"/>
          </a:p>
          <a:p>
            <a:endParaRPr lang="en-US" sz="3200" dirty="0"/>
          </a:p>
          <a:p>
            <a:r>
              <a:rPr lang="en-US" sz="3200" dirty="0" smtClean="0"/>
              <a:t>* </a:t>
            </a:r>
            <a:r>
              <a:rPr lang="en-US" sz="3200" b="1" dirty="0" smtClean="0"/>
              <a:t>Agriculture </a:t>
            </a:r>
            <a:r>
              <a:rPr lang="en-US" sz="3200" b="1" dirty="0"/>
              <a:t>and trade dominated </a:t>
            </a:r>
            <a:r>
              <a:rPr lang="en-US" sz="3200" dirty="0"/>
              <a:t>Roman </a:t>
            </a:r>
            <a:r>
              <a:rPr lang="en-US" sz="3200" dirty="0" smtClean="0"/>
              <a:t>wealth, </a:t>
            </a:r>
            <a:r>
              <a:rPr lang="en-US" sz="3200" dirty="0"/>
              <a:t>only </a:t>
            </a:r>
            <a:r>
              <a:rPr lang="en-US" sz="3200" dirty="0" smtClean="0"/>
              <a:t>add to </a:t>
            </a:r>
            <a:r>
              <a:rPr lang="en-US" sz="3200" dirty="0"/>
              <a:t>by small scale industrial </a:t>
            </a:r>
            <a:r>
              <a:rPr lang="en-US" sz="3200" dirty="0" smtClean="0"/>
              <a:t>making of products.</a:t>
            </a:r>
            <a:endParaRPr lang="en-US" sz="3200" dirty="0"/>
          </a:p>
        </p:txBody>
      </p:sp>
      <p:pic>
        <p:nvPicPr>
          <p:cNvPr id="5" name="Picture 4"/>
          <p:cNvPicPr>
            <a:picLocks noChangeAspect="1"/>
          </p:cNvPicPr>
          <p:nvPr/>
        </p:nvPicPr>
        <p:blipFill>
          <a:blip r:embed="rId2"/>
          <a:stretch>
            <a:fillRect/>
          </a:stretch>
        </p:blipFill>
        <p:spPr>
          <a:xfrm>
            <a:off x="761691" y="289443"/>
            <a:ext cx="2354501" cy="1765876"/>
          </a:xfrm>
          <a:prstGeom prst="rect">
            <a:avLst/>
          </a:prstGeom>
        </p:spPr>
      </p:pic>
    </p:spTree>
    <p:extLst>
      <p:ext uri="{BB962C8B-B14F-4D97-AF65-F5344CB8AC3E}">
        <p14:creationId xmlns:p14="http://schemas.microsoft.com/office/powerpoint/2010/main" val="34399651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72" y="274637"/>
            <a:ext cx="8432054" cy="1339009"/>
          </a:xfrm>
        </p:spPr>
        <p:txBody>
          <a:bodyPr/>
          <a:lstStyle/>
          <a:p>
            <a:r>
              <a:rPr lang="en-US" dirty="0" smtClean="0">
                <a:latin typeface="Bookman Old Style"/>
                <a:cs typeface="Bookman Old Style"/>
              </a:rPr>
              <a:t>Science and Technology</a:t>
            </a:r>
            <a:endParaRPr lang="en-US" dirty="0">
              <a:latin typeface="Bookman Old Style"/>
              <a:cs typeface="Bookman Old Style"/>
            </a:endParaRPr>
          </a:p>
        </p:txBody>
      </p:sp>
      <p:pic>
        <p:nvPicPr>
          <p:cNvPr id="4" name="Picture 3"/>
          <p:cNvPicPr>
            <a:picLocks noChangeAspect="1"/>
          </p:cNvPicPr>
          <p:nvPr/>
        </p:nvPicPr>
        <p:blipFill>
          <a:blip r:embed="rId2"/>
          <a:stretch>
            <a:fillRect/>
          </a:stretch>
        </p:blipFill>
        <p:spPr>
          <a:xfrm>
            <a:off x="772502" y="1466533"/>
            <a:ext cx="2933064" cy="2199798"/>
          </a:xfrm>
          <a:prstGeom prst="rect">
            <a:avLst/>
          </a:prstGeom>
        </p:spPr>
      </p:pic>
      <p:sp>
        <p:nvSpPr>
          <p:cNvPr id="5" name="Rectangle 4"/>
          <p:cNvSpPr/>
          <p:nvPr/>
        </p:nvSpPr>
        <p:spPr>
          <a:xfrm>
            <a:off x="3789363" y="1894600"/>
            <a:ext cx="4572000" cy="3785652"/>
          </a:xfrm>
          <a:prstGeom prst="rect">
            <a:avLst/>
          </a:prstGeom>
        </p:spPr>
        <p:txBody>
          <a:bodyPr>
            <a:spAutoFit/>
          </a:bodyPr>
          <a:lstStyle/>
          <a:p>
            <a:pPr marL="285750" lvl="0" indent="-285750">
              <a:buFontTx/>
              <a:buChar char="•"/>
            </a:pPr>
            <a:r>
              <a:rPr lang="en-US" sz="2400" dirty="0" smtClean="0"/>
              <a:t>aqueducts </a:t>
            </a:r>
            <a:r>
              <a:rPr lang="en-US" sz="2400" dirty="0"/>
              <a:t>– way to transport water over long </a:t>
            </a:r>
            <a:r>
              <a:rPr lang="en-US" sz="2400" dirty="0" smtClean="0"/>
              <a:t>distances</a:t>
            </a:r>
          </a:p>
          <a:p>
            <a:pPr marL="285750" lvl="0" indent="-285750">
              <a:buFontTx/>
              <a:buChar char="•"/>
            </a:pPr>
            <a:r>
              <a:rPr lang="en-US" sz="2400" dirty="0" smtClean="0"/>
              <a:t>Concrete created</a:t>
            </a:r>
          </a:p>
          <a:p>
            <a:pPr marL="285750" lvl="0" indent="-285750">
              <a:buFontTx/>
              <a:buChar char="•"/>
            </a:pPr>
            <a:r>
              <a:rPr lang="en-US" sz="2400" dirty="0" smtClean="0"/>
              <a:t>Paved roads</a:t>
            </a:r>
          </a:p>
          <a:p>
            <a:pPr marL="285750" lvl="0" indent="-285750">
              <a:buFontTx/>
              <a:buChar char="•"/>
            </a:pPr>
            <a:r>
              <a:rPr lang="en-US" sz="2400" dirty="0" smtClean="0"/>
              <a:t>Improved sanitation – some house had flushable </a:t>
            </a:r>
            <a:r>
              <a:rPr lang="en-US" sz="2400" dirty="0" err="1" smtClean="0"/>
              <a:t>toliets</a:t>
            </a:r>
            <a:r>
              <a:rPr lang="en-US" sz="2400" dirty="0" smtClean="0"/>
              <a:t>, sewer systems, and indoor plumbing</a:t>
            </a:r>
          </a:p>
          <a:p>
            <a:pPr marL="285750" lvl="0" indent="-285750">
              <a:buFontTx/>
              <a:buChar char="•"/>
            </a:pPr>
            <a:r>
              <a:rPr lang="en-US" sz="2400" dirty="0" smtClean="0"/>
              <a:t>Used water power – water mills</a:t>
            </a:r>
          </a:p>
          <a:p>
            <a:pPr marL="285750" lvl="0" indent="-285750">
              <a:buFontTx/>
              <a:buChar char="•"/>
            </a:pPr>
            <a:r>
              <a:rPr lang="en-US" sz="2400" dirty="0" smtClean="0"/>
              <a:t>Tower crane</a:t>
            </a:r>
            <a:endParaRPr lang="en-US" sz="2400" dirty="0"/>
          </a:p>
        </p:txBody>
      </p:sp>
      <p:pic>
        <p:nvPicPr>
          <p:cNvPr id="6" name="Picture 5"/>
          <p:cNvPicPr>
            <a:picLocks noChangeAspect="1"/>
          </p:cNvPicPr>
          <p:nvPr/>
        </p:nvPicPr>
        <p:blipFill>
          <a:blip r:embed="rId3"/>
          <a:stretch>
            <a:fillRect/>
          </a:stretch>
        </p:blipFill>
        <p:spPr>
          <a:xfrm>
            <a:off x="827203" y="3918366"/>
            <a:ext cx="2878363" cy="2162388"/>
          </a:xfrm>
          <a:prstGeom prst="rect">
            <a:avLst/>
          </a:prstGeom>
        </p:spPr>
      </p:pic>
    </p:spTree>
    <p:extLst>
      <p:ext uri="{BB962C8B-B14F-4D97-AF65-F5344CB8AC3E}">
        <p14:creationId xmlns:p14="http://schemas.microsoft.com/office/powerpoint/2010/main" val="21933896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27" y="274637"/>
            <a:ext cx="9344527" cy="1339009"/>
          </a:xfrm>
        </p:spPr>
        <p:txBody>
          <a:bodyPr/>
          <a:lstStyle/>
          <a:p>
            <a:r>
              <a:rPr lang="en-US" sz="4400" dirty="0" smtClean="0">
                <a:latin typeface="Cooper Black"/>
                <a:cs typeface="Cooper Black"/>
              </a:rPr>
              <a:t>Inventions – Innovations – </a:t>
            </a:r>
            <a:br>
              <a:rPr lang="en-US" sz="4400" dirty="0" smtClean="0">
                <a:latin typeface="Cooper Black"/>
                <a:cs typeface="Cooper Black"/>
              </a:rPr>
            </a:br>
            <a:r>
              <a:rPr lang="en-US" sz="4400" dirty="0" smtClean="0">
                <a:latin typeface="Cooper Black"/>
                <a:cs typeface="Cooper Black"/>
              </a:rPr>
              <a:t>Key Achievements</a:t>
            </a:r>
            <a:endParaRPr lang="en-US" sz="4400" dirty="0">
              <a:latin typeface="Cooper Black"/>
              <a:cs typeface="Cooper Black"/>
            </a:endParaRPr>
          </a:p>
        </p:txBody>
      </p:sp>
      <p:sp>
        <p:nvSpPr>
          <p:cNvPr id="3" name="Content Placeholder 2"/>
          <p:cNvSpPr>
            <a:spLocks noGrp="1"/>
          </p:cNvSpPr>
          <p:nvPr>
            <p:ph idx="1"/>
          </p:nvPr>
        </p:nvSpPr>
        <p:spPr>
          <a:xfrm>
            <a:off x="634954" y="1801906"/>
            <a:ext cx="8399913" cy="3566648"/>
          </a:xfrm>
        </p:spPr>
        <p:txBody>
          <a:bodyPr>
            <a:noAutofit/>
          </a:bodyPr>
          <a:lstStyle/>
          <a:p>
            <a:pPr lvl="0"/>
            <a:r>
              <a:rPr lang="en-US" sz="1600" dirty="0" smtClean="0"/>
              <a:t>newspaper</a:t>
            </a:r>
            <a:endParaRPr lang="en-US" sz="1600" dirty="0"/>
          </a:p>
          <a:p>
            <a:pPr lvl="0"/>
            <a:r>
              <a:rPr lang="en-US" sz="1600" dirty="0"/>
              <a:t>welfare – support system for the poor</a:t>
            </a:r>
          </a:p>
          <a:p>
            <a:pPr lvl="0"/>
            <a:r>
              <a:rPr lang="en-US" sz="1600" dirty="0"/>
              <a:t>bound </a:t>
            </a:r>
            <a:r>
              <a:rPr lang="en-US" sz="1600" dirty="0" smtClean="0"/>
              <a:t>books</a:t>
            </a:r>
          </a:p>
          <a:p>
            <a:pPr lvl="0"/>
            <a:r>
              <a:rPr lang="en-US" sz="1600" dirty="0" smtClean="0"/>
              <a:t>Glass making (blowing glass)</a:t>
            </a:r>
            <a:endParaRPr lang="en-US" sz="1600" dirty="0"/>
          </a:p>
          <a:p>
            <a:pPr lvl="0"/>
            <a:r>
              <a:rPr lang="en-US" sz="1600" dirty="0" smtClean="0"/>
              <a:t>arches</a:t>
            </a:r>
            <a:endParaRPr lang="en-US" sz="1600" dirty="0"/>
          </a:p>
          <a:p>
            <a:pPr lvl="0"/>
            <a:r>
              <a:rPr lang="en-US" sz="1600" dirty="0"/>
              <a:t>Julian calendar</a:t>
            </a:r>
          </a:p>
          <a:p>
            <a:r>
              <a:rPr lang="en-US" sz="1600" dirty="0"/>
              <a:t>The Twelve Tables and the Corpus </a:t>
            </a:r>
            <a:r>
              <a:rPr lang="en-US" sz="1600" dirty="0" err="1"/>
              <a:t>Juris</a:t>
            </a:r>
            <a:r>
              <a:rPr lang="en-US" sz="1600" dirty="0"/>
              <a:t> </a:t>
            </a:r>
            <a:r>
              <a:rPr lang="en-US" sz="1600" dirty="0" err="1"/>
              <a:t>Civilis</a:t>
            </a:r>
            <a:r>
              <a:rPr lang="en-US" sz="1600" dirty="0"/>
              <a:t> </a:t>
            </a:r>
            <a:r>
              <a:rPr lang="en-US" sz="1600" i="1" dirty="0"/>
              <a:t>(Twelve Tables detailed laws regarding property, religion and divorce and listed punishments for everything from theft to black magic)</a:t>
            </a:r>
            <a:r>
              <a:rPr lang="en-US" sz="1600" dirty="0"/>
              <a:t> </a:t>
            </a:r>
          </a:p>
        </p:txBody>
      </p:sp>
      <p:pic>
        <p:nvPicPr>
          <p:cNvPr id="4" name="Picture 3"/>
          <p:cNvPicPr>
            <a:picLocks noChangeAspect="1"/>
          </p:cNvPicPr>
          <p:nvPr/>
        </p:nvPicPr>
        <p:blipFill>
          <a:blip r:embed="rId2"/>
          <a:stretch>
            <a:fillRect/>
          </a:stretch>
        </p:blipFill>
        <p:spPr>
          <a:xfrm>
            <a:off x="5804152" y="1801906"/>
            <a:ext cx="2311964" cy="2597560"/>
          </a:xfrm>
          <a:prstGeom prst="rect">
            <a:avLst/>
          </a:prstGeom>
        </p:spPr>
      </p:pic>
    </p:spTree>
    <p:extLst>
      <p:ext uri="{BB962C8B-B14F-4D97-AF65-F5344CB8AC3E}">
        <p14:creationId xmlns:p14="http://schemas.microsoft.com/office/powerpoint/2010/main" val="39226467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595" y="462897"/>
            <a:ext cx="8183283" cy="1339009"/>
          </a:xfrm>
        </p:spPr>
        <p:txBody>
          <a:bodyPr/>
          <a:lstStyle/>
          <a:p>
            <a:r>
              <a:rPr lang="en-US" dirty="0" smtClean="0">
                <a:latin typeface="Cooper Black"/>
                <a:cs typeface="Cooper Black"/>
              </a:rPr>
              <a:t>Important </a:t>
            </a:r>
            <a:br>
              <a:rPr lang="en-US" dirty="0" smtClean="0">
                <a:latin typeface="Cooper Black"/>
                <a:cs typeface="Cooper Black"/>
              </a:rPr>
            </a:br>
            <a:r>
              <a:rPr lang="en-US" sz="3600" dirty="0" smtClean="0">
                <a:latin typeface="Cooper Black"/>
                <a:cs typeface="Cooper Black"/>
              </a:rPr>
              <a:t>Scientist-Philosophers-Historians</a:t>
            </a:r>
            <a:endParaRPr lang="en-US" sz="3200" dirty="0">
              <a:latin typeface="Cooper Black"/>
              <a:cs typeface="Cooper Black"/>
            </a:endParaRPr>
          </a:p>
        </p:txBody>
      </p:sp>
      <p:sp>
        <p:nvSpPr>
          <p:cNvPr id="3" name="Content Placeholder 2"/>
          <p:cNvSpPr>
            <a:spLocks noGrp="1"/>
          </p:cNvSpPr>
          <p:nvPr>
            <p:ph idx="1"/>
          </p:nvPr>
        </p:nvSpPr>
        <p:spPr>
          <a:xfrm>
            <a:off x="615383" y="1801906"/>
            <a:ext cx="8353495" cy="4849863"/>
          </a:xfrm>
        </p:spPr>
        <p:txBody>
          <a:bodyPr>
            <a:normAutofit fontScale="85000" lnSpcReduction="20000"/>
          </a:bodyPr>
          <a:lstStyle/>
          <a:p>
            <a:r>
              <a:rPr lang="en-US" b="1" dirty="0"/>
              <a:t>Galen</a:t>
            </a:r>
            <a:r>
              <a:rPr lang="en-US" dirty="0"/>
              <a:t> was a surgeon and philosopher and once released a piece of writing titled “That the Best Physician is also a Philosopher.” Among other notable achievements, he was to discover the difference between dark and bright blood. Galen used animal subjects to learn more about the circulatory, respiratory, and nervous systems, among other parts of the body.</a:t>
            </a:r>
          </a:p>
          <a:p>
            <a:r>
              <a:rPr lang="en-US" b="1" dirty="0"/>
              <a:t>Claudius Ptolemy</a:t>
            </a:r>
            <a:r>
              <a:rPr lang="en-US" dirty="0"/>
              <a:t> studied astronomy, geology, astrology, music, and other arts and sciences. He left behind several works, including Almagest, which includes a list of 48 constellations and a star catalog. In addition to an asteroid, craters on the Moon and Mars have been named in his honor.</a:t>
            </a:r>
          </a:p>
          <a:p>
            <a:r>
              <a:rPr lang="en-US" b="1" dirty="0"/>
              <a:t>Vitruvius</a:t>
            </a:r>
            <a:r>
              <a:rPr lang="en-US" dirty="0"/>
              <a:t> is another writer whose work has provided us with important knowledge about Ancient Rome. He was also an architect and an engineer, so his writing has a unique perspective. He is sometimes referred to as the first architect, although this is likely due to the fact that his writings have survived. </a:t>
            </a:r>
            <a:r>
              <a:rPr lang="en-US"/>
              <a:t>His texts include information about Rome’s machines, building materials, aqueducts, and much more.</a:t>
            </a:r>
          </a:p>
          <a:p>
            <a:pPr marL="0" indent="0">
              <a:buNone/>
            </a:pPr>
            <a:endParaRPr lang="en-US" dirty="0"/>
          </a:p>
        </p:txBody>
      </p:sp>
    </p:spTree>
    <p:extLst>
      <p:ext uri="{BB962C8B-B14F-4D97-AF65-F5344CB8AC3E}">
        <p14:creationId xmlns:p14="http://schemas.microsoft.com/office/powerpoint/2010/main" val="26294293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854" y="274637"/>
            <a:ext cx="5483787" cy="1339009"/>
          </a:xfrm>
        </p:spPr>
        <p:txBody>
          <a:bodyPr/>
          <a:lstStyle/>
          <a:p>
            <a:r>
              <a:rPr lang="en-US" dirty="0" smtClean="0">
                <a:latin typeface="Bangla MN"/>
                <a:cs typeface="Bangla MN"/>
              </a:rPr>
              <a:t>FALL of ROME</a:t>
            </a:r>
            <a:endParaRPr lang="en-US" dirty="0">
              <a:latin typeface="Bangla MN"/>
              <a:cs typeface="Bangla MN"/>
            </a:endParaRPr>
          </a:p>
        </p:txBody>
      </p:sp>
      <p:sp>
        <p:nvSpPr>
          <p:cNvPr id="3" name="Content Placeholder 2"/>
          <p:cNvSpPr>
            <a:spLocks noGrp="1"/>
          </p:cNvSpPr>
          <p:nvPr>
            <p:ph idx="1"/>
          </p:nvPr>
        </p:nvSpPr>
        <p:spPr>
          <a:xfrm>
            <a:off x="907144" y="1649933"/>
            <a:ext cx="7964714" cy="4801734"/>
          </a:xfrm>
        </p:spPr>
        <p:txBody>
          <a:bodyPr>
            <a:normAutofit lnSpcReduction="10000"/>
          </a:bodyPr>
          <a:lstStyle/>
          <a:p>
            <a:r>
              <a:rPr lang="en-US" b="1" dirty="0" smtClean="0"/>
              <a:t>Economic Problems</a:t>
            </a:r>
          </a:p>
          <a:p>
            <a:pPr lvl="1"/>
            <a:r>
              <a:rPr lang="en-US" dirty="0"/>
              <a:t>Continuous occurrences of diseases such as Malaria and other plagues caused a decline in the Roman Empire population.</a:t>
            </a:r>
          </a:p>
          <a:p>
            <a:pPr lvl="1"/>
            <a:r>
              <a:rPr lang="en-US" dirty="0"/>
              <a:t>During certain regimes, their currency was </a:t>
            </a:r>
            <a:r>
              <a:rPr lang="en-US" dirty="0" smtClean="0"/>
              <a:t>debased - coins </a:t>
            </a:r>
            <a:r>
              <a:rPr lang="en-US" dirty="0"/>
              <a:t>basically didn’t have the actual value; instead, the worth of the currency depended on the amount of silver it contained. Their coins were made up of no more than 1% silver and, as a result, severe inflation followed.</a:t>
            </a:r>
          </a:p>
          <a:p>
            <a:pPr lvl="1"/>
            <a:r>
              <a:rPr lang="en-US" dirty="0"/>
              <a:t>Rome depended on its empire for resources originating from mining and farming practices. Rome turned out to be very poor and had trouble managing the economy.</a:t>
            </a:r>
          </a:p>
          <a:p>
            <a:pPr lvl="1"/>
            <a:r>
              <a:rPr lang="en-US" dirty="0"/>
              <a:t>High taxation caused distress among many classes in Ancient Rome.</a:t>
            </a:r>
          </a:p>
          <a:p>
            <a:pPr lvl="1"/>
            <a:endParaRPr lang="en-US" dirty="0"/>
          </a:p>
        </p:txBody>
      </p:sp>
    </p:spTree>
    <p:extLst>
      <p:ext uri="{BB962C8B-B14F-4D97-AF65-F5344CB8AC3E}">
        <p14:creationId xmlns:p14="http://schemas.microsoft.com/office/powerpoint/2010/main" val="15546841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19" y="379389"/>
            <a:ext cx="4079478" cy="1339009"/>
          </a:xfrm>
        </p:spPr>
        <p:txBody>
          <a:bodyPr/>
          <a:lstStyle/>
          <a:p>
            <a:r>
              <a:rPr lang="en-US" sz="5400" dirty="0" smtClean="0">
                <a:latin typeface="Bangla MN"/>
                <a:cs typeface="Bangla MN"/>
              </a:rPr>
              <a:t>FALL of ROME</a:t>
            </a:r>
            <a:endParaRPr lang="en-US" sz="5400" dirty="0">
              <a:latin typeface="Bangla MN"/>
              <a:cs typeface="Bangla MN"/>
            </a:endParaRPr>
          </a:p>
        </p:txBody>
      </p:sp>
      <p:sp>
        <p:nvSpPr>
          <p:cNvPr id="3" name="Content Placeholder 2"/>
          <p:cNvSpPr>
            <a:spLocks noGrp="1"/>
          </p:cNvSpPr>
          <p:nvPr>
            <p:ph idx="1"/>
          </p:nvPr>
        </p:nvSpPr>
        <p:spPr>
          <a:xfrm>
            <a:off x="907144" y="1801906"/>
            <a:ext cx="7964714" cy="4324257"/>
          </a:xfrm>
        </p:spPr>
        <p:txBody>
          <a:bodyPr>
            <a:normAutofit/>
          </a:bodyPr>
          <a:lstStyle/>
          <a:p>
            <a:r>
              <a:rPr lang="en-US" dirty="0" smtClean="0"/>
              <a:t>Political Problems</a:t>
            </a:r>
          </a:p>
          <a:p>
            <a:pPr lvl="1"/>
            <a:r>
              <a:rPr lang="en-US" dirty="0"/>
              <a:t>Corruptions in senate and instability in the politics </a:t>
            </a:r>
          </a:p>
          <a:p>
            <a:pPr lvl="2"/>
            <a:r>
              <a:rPr lang="en-US" dirty="0" smtClean="0"/>
              <a:t>Officials </a:t>
            </a:r>
            <a:r>
              <a:rPr lang="en-US" dirty="0"/>
              <a:t>accepted bribes in exchange for favors. </a:t>
            </a:r>
            <a:endParaRPr lang="en-US" dirty="0" smtClean="0"/>
          </a:p>
          <a:p>
            <a:pPr lvl="2"/>
            <a:r>
              <a:rPr lang="en-US" dirty="0"/>
              <a:t>C</a:t>
            </a:r>
            <a:r>
              <a:rPr lang="en-US" dirty="0" smtClean="0"/>
              <a:t>onsuls </a:t>
            </a:r>
            <a:r>
              <a:rPr lang="en-US" dirty="0"/>
              <a:t>and officials would offer positions in office to those who could pay of a huge amount of money.</a:t>
            </a:r>
          </a:p>
          <a:p>
            <a:pPr lvl="1"/>
            <a:r>
              <a:rPr lang="en-US" dirty="0"/>
              <a:t>Emperor Constantine divided the Roman Empire into two halves and declared Constantinople as the new capital of Roman society</a:t>
            </a:r>
            <a:r>
              <a:rPr lang="en-US" dirty="0" smtClean="0"/>
              <a:t>.</a:t>
            </a:r>
          </a:p>
          <a:p>
            <a:pPr lvl="2"/>
            <a:r>
              <a:rPr lang="en-US" dirty="0" smtClean="0"/>
              <a:t> </a:t>
            </a:r>
            <a:r>
              <a:rPr lang="en-US" dirty="0"/>
              <a:t>The western half of the Roman Empire lost its power over towns in the East. The loss of power over the eastern half caused a huge decline in profits from the treasury thus weakening the military in terms of warfare.</a:t>
            </a:r>
          </a:p>
          <a:p>
            <a:pPr lvl="1"/>
            <a:endParaRPr lang="en-US" dirty="0" smtClean="0"/>
          </a:p>
        </p:txBody>
      </p:sp>
      <p:pic>
        <p:nvPicPr>
          <p:cNvPr id="4" name="Picture 3"/>
          <p:cNvPicPr>
            <a:picLocks noChangeAspect="1"/>
          </p:cNvPicPr>
          <p:nvPr/>
        </p:nvPicPr>
        <p:blipFill>
          <a:blip r:embed="rId2"/>
          <a:stretch>
            <a:fillRect/>
          </a:stretch>
        </p:blipFill>
        <p:spPr>
          <a:xfrm>
            <a:off x="4569545" y="141731"/>
            <a:ext cx="4453677" cy="1796186"/>
          </a:xfrm>
          <a:prstGeom prst="rect">
            <a:avLst/>
          </a:prstGeom>
        </p:spPr>
      </p:pic>
    </p:spTree>
    <p:extLst>
      <p:ext uri="{BB962C8B-B14F-4D97-AF65-F5344CB8AC3E}">
        <p14:creationId xmlns:p14="http://schemas.microsoft.com/office/powerpoint/2010/main" val="317123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oper Black"/>
                <a:cs typeface="Cooper Black"/>
              </a:rPr>
              <a:t>Time Period</a:t>
            </a:r>
            <a:endParaRPr lang="en-US" dirty="0">
              <a:latin typeface="Cooper Black"/>
              <a:cs typeface="Cooper Black"/>
            </a:endParaRPr>
          </a:p>
        </p:txBody>
      </p:sp>
      <p:sp>
        <p:nvSpPr>
          <p:cNvPr id="3" name="Content Placeholder 2"/>
          <p:cNvSpPr>
            <a:spLocks noGrp="1"/>
          </p:cNvSpPr>
          <p:nvPr>
            <p:ph idx="1"/>
          </p:nvPr>
        </p:nvSpPr>
        <p:spPr>
          <a:xfrm>
            <a:off x="944998" y="2718490"/>
            <a:ext cx="7272339" cy="1393038"/>
          </a:xfrm>
        </p:spPr>
        <p:txBody>
          <a:bodyPr/>
          <a:lstStyle/>
          <a:p>
            <a:pPr marL="0" indent="0" algn="ctr">
              <a:buNone/>
            </a:pPr>
            <a:r>
              <a:rPr lang="en-US" sz="5400" b="1" dirty="0" smtClean="0"/>
              <a:t> 753 B.C. – 476 A.D.  </a:t>
            </a:r>
          </a:p>
          <a:p>
            <a:endParaRPr lang="en-US" dirty="0"/>
          </a:p>
        </p:txBody>
      </p:sp>
    </p:spTree>
    <p:extLst>
      <p:ext uri="{BB962C8B-B14F-4D97-AF65-F5344CB8AC3E}">
        <p14:creationId xmlns:p14="http://schemas.microsoft.com/office/powerpoint/2010/main" val="6762686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6" y="143363"/>
            <a:ext cx="7272339" cy="1339009"/>
          </a:xfrm>
        </p:spPr>
        <p:txBody>
          <a:bodyPr/>
          <a:lstStyle/>
          <a:p>
            <a:r>
              <a:rPr lang="en-US" dirty="0" smtClean="0">
                <a:latin typeface="Bangla MN"/>
                <a:cs typeface="Bangla MN"/>
              </a:rPr>
              <a:t>FALL of ROME</a:t>
            </a:r>
            <a:endParaRPr lang="en-US" dirty="0">
              <a:latin typeface="Bangla MN"/>
              <a:cs typeface="Bangla MN"/>
            </a:endParaRPr>
          </a:p>
        </p:txBody>
      </p:sp>
      <p:sp>
        <p:nvSpPr>
          <p:cNvPr id="3" name="Content Placeholder 2"/>
          <p:cNvSpPr>
            <a:spLocks noGrp="1"/>
          </p:cNvSpPr>
          <p:nvPr>
            <p:ph idx="1"/>
          </p:nvPr>
        </p:nvSpPr>
        <p:spPr>
          <a:xfrm>
            <a:off x="580571" y="1378857"/>
            <a:ext cx="8291287" cy="5225143"/>
          </a:xfrm>
        </p:spPr>
        <p:txBody>
          <a:bodyPr>
            <a:normAutofit fontScale="85000" lnSpcReduction="20000"/>
          </a:bodyPr>
          <a:lstStyle/>
          <a:p>
            <a:r>
              <a:rPr lang="en-US" dirty="0" smtClean="0"/>
              <a:t>Military Problems</a:t>
            </a:r>
          </a:p>
          <a:p>
            <a:pPr lvl="1"/>
            <a:r>
              <a:rPr lang="en-US" dirty="0"/>
              <a:t>Rome no longer had a control over military situations because the Roman army was comprised of trained barbarian </a:t>
            </a:r>
            <a:r>
              <a:rPr lang="en-US" dirty="0" smtClean="0"/>
              <a:t>soldiers that were </a:t>
            </a:r>
            <a:r>
              <a:rPr lang="en-US" dirty="0"/>
              <a:t>much less effective compared to the superior infantry that the Roman Empire had in previous centuries.</a:t>
            </a:r>
          </a:p>
          <a:p>
            <a:pPr lvl="1"/>
            <a:r>
              <a:rPr lang="en-US" dirty="0"/>
              <a:t>Many of the Roman citizens who were expected to serve the Roman military refused to sign. The new forces of the Roman military were low on morale and were very lethargic. They remained careless about the development of Rome.</a:t>
            </a:r>
          </a:p>
          <a:p>
            <a:pPr lvl="1"/>
            <a:r>
              <a:rPr lang="en-US" dirty="0"/>
              <a:t>Many of the men from the Roman army who served the country had retired and did not want to be bothered with government affairs.</a:t>
            </a:r>
          </a:p>
          <a:p>
            <a:pPr lvl="1"/>
            <a:r>
              <a:rPr lang="en-US" dirty="0"/>
              <a:t>Many locations were remote and the governing of Romans was lenient. Instead of keeping their original heritage, many of the soldiers from these locations were married to locals and adopted to local customs, values, attitudes, and beliefs.</a:t>
            </a:r>
          </a:p>
          <a:p>
            <a:pPr lvl="1"/>
            <a:r>
              <a:rPr lang="en-US" dirty="0"/>
              <a:t>Hadrian soon realized that Rome was no longer in a position to continue expansion. Hadrian took a defensive stance and ordered </a:t>
            </a:r>
            <a:r>
              <a:rPr lang="en-US" dirty="0" smtClean="0"/>
              <a:t>the construction</a:t>
            </a:r>
            <a:r>
              <a:rPr lang="en-US" dirty="0"/>
              <a:t> of a defensive which marked the northern limit of Roman Empire. It was impossible for his troops to defend such a wide area due to continuous waves of barbarians directed to break the </a:t>
            </a:r>
            <a:r>
              <a:rPr lang="en-US" dirty="0" smtClean="0"/>
              <a:t>walls.</a:t>
            </a:r>
            <a:endParaRPr lang="en-US" dirty="0"/>
          </a:p>
        </p:txBody>
      </p:sp>
      <p:pic>
        <p:nvPicPr>
          <p:cNvPr id="4" name="Picture 3"/>
          <p:cNvPicPr>
            <a:picLocks noChangeAspect="1"/>
          </p:cNvPicPr>
          <p:nvPr/>
        </p:nvPicPr>
        <p:blipFill>
          <a:blip r:embed="rId2"/>
          <a:stretch>
            <a:fillRect/>
          </a:stretch>
        </p:blipFill>
        <p:spPr>
          <a:xfrm>
            <a:off x="6685403" y="143701"/>
            <a:ext cx="2081711" cy="1558523"/>
          </a:xfrm>
          <a:prstGeom prst="rect">
            <a:avLst/>
          </a:prstGeom>
        </p:spPr>
      </p:pic>
    </p:spTree>
    <p:extLst>
      <p:ext uri="{BB962C8B-B14F-4D97-AF65-F5344CB8AC3E}">
        <p14:creationId xmlns:p14="http://schemas.microsoft.com/office/powerpoint/2010/main" val="15546841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oper Black"/>
                <a:cs typeface="Cooper Black"/>
              </a:rPr>
              <a:t>DID YOU KNOW??</a:t>
            </a:r>
            <a:endParaRPr lang="en-US" dirty="0">
              <a:latin typeface="Cooper Black"/>
              <a:cs typeface="Cooper Black"/>
            </a:endParaRPr>
          </a:p>
        </p:txBody>
      </p:sp>
      <p:sp>
        <p:nvSpPr>
          <p:cNvPr id="4" name="Rectangle 3"/>
          <p:cNvSpPr/>
          <p:nvPr/>
        </p:nvSpPr>
        <p:spPr>
          <a:xfrm>
            <a:off x="1089023" y="1884041"/>
            <a:ext cx="7513243" cy="646331"/>
          </a:xfrm>
          <a:prstGeom prst="rect">
            <a:avLst/>
          </a:prstGeom>
        </p:spPr>
        <p:txBody>
          <a:bodyPr wrap="square">
            <a:spAutoFit/>
          </a:bodyPr>
          <a:lstStyle/>
          <a:p>
            <a:r>
              <a:rPr lang="en-US" dirty="0"/>
              <a:t>The Romans built such a huge empire and conquered new lands, thanks to their strong army. The Roman army could march up to 40km a </a:t>
            </a:r>
            <a:r>
              <a:rPr lang="en-US" dirty="0" smtClean="0"/>
              <a:t>day</a:t>
            </a:r>
            <a:endParaRPr lang="en-US" dirty="0"/>
          </a:p>
        </p:txBody>
      </p:sp>
      <p:sp>
        <p:nvSpPr>
          <p:cNvPr id="5" name="Rectangle 4"/>
          <p:cNvSpPr/>
          <p:nvPr/>
        </p:nvSpPr>
        <p:spPr>
          <a:xfrm>
            <a:off x="1089023" y="2864070"/>
            <a:ext cx="7272340" cy="1754327"/>
          </a:xfrm>
          <a:prstGeom prst="rect">
            <a:avLst/>
          </a:prstGeom>
        </p:spPr>
        <p:txBody>
          <a:bodyPr wrap="square">
            <a:spAutoFit/>
          </a:bodyPr>
          <a:lstStyle/>
          <a:p>
            <a:r>
              <a:rPr lang="en-US" dirty="0"/>
              <a:t>During battle, a Roman soldier or ‘legionary’ first hurled his spear at the enemy, then he fought him with his sword. To protect himself, he carried a wooden shield and wore a metal helmet and </a:t>
            </a:r>
            <a:r>
              <a:rPr lang="en-US" dirty="0" smtClean="0"/>
              <a:t>armor.</a:t>
            </a:r>
          </a:p>
          <a:p>
            <a:endParaRPr lang="en-US" dirty="0"/>
          </a:p>
          <a:p>
            <a:endParaRPr lang="en-US" dirty="0" smtClean="0"/>
          </a:p>
          <a:p>
            <a:endParaRPr lang="en-US" dirty="0"/>
          </a:p>
        </p:txBody>
      </p:sp>
      <p:sp>
        <p:nvSpPr>
          <p:cNvPr id="6" name="Rectangle 5"/>
          <p:cNvSpPr/>
          <p:nvPr/>
        </p:nvSpPr>
        <p:spPr>
          <a:xfrm>
            <a:off x="1089023" y="4021880"/>
            <a:ext cx="7272340" cy="1200329"/>
          </a:xfrm>
          <a:prstGeom prst="rect">
            <a:avLst/>
          </a:prstGeom>
        </p:spPr>
        <p:txBody>
          <a:bodyPr wrap="square">
            <a:spAutoFit/>
          </a:bodyPr>
          <a:lstStyle/>
          <a:p>
            <a:r>
              <a:rPr lang="en-US" dirty="0"/>
              <a:t>One of the most famous buildings left by the Ancient Romans is the </a:t>
            </a:r>
            <a:r>
              <a:rPr lang="en-US" dirty="0" err="1"/>
              <a:t>Colosseum</a:t>
            </a:r>
            <a:r>
              <a:rPr lang="en-US" dirty="0"/>
              <a:t> - a huge </a:t>
            </a:r>
            <a:r>
              <a:rPr lang="en-US" dirty="0" smtClean="0"/>
              <a:t>amphitheater </a:t>
            </a:r>
            <a:r>
              <a:rPr lang="en-US" dirty="0"/>
              <a:t>in the </a:t>
            </a:r>
            <a:r>
              <a:rPr lang="en-US" dirty="0" smtClean="0"/>
              <a:t>center </a:t>
            </a:r>
            <a:r>
              <a:rPr lang="en-US" dirty="0"/>
              <a:t>of Rome. This is where members of the public would come to watch sporting events and games, including battles between Roman </a:t>
            </a:r>
            <a:r>
              <a:rPr lang="en-US" dirty="0" smtClean="0"/>
              <a:t>gladiators</a:t>
            </a:r>
            <a:endParaRPr lang="en-US" dirty="0"/>
          </a:p>
        </p:txBody>
      </p:sp>
    </p:spTree>
    <p:extLst>
      <p:ext uri="{BB962C8B-B14F-4D97-AF65-F5344CB8AC3E}">
        <p14:creationId xmlns:p14="http://schemas.microsoft.com/office/powerpoint/2010/main" val="39226467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oper Black"/>
                <a:cs typeface="Cooper Black"/>
              </a:rPr>
              <a:t>Language</a:t>
            </a:r>
            <a:br>
              <a:rPr lang="en-US" dirty="0" smtClean="0">
                <a:latin typeface="Cooper Black"/>
                <a:cs typeface="Cooper Black"/>
              </a:rPr>
            </a:br>
            <a:r>
              <a:rPr lang="en-US" sz="2800" i="1" dirty="0" smtClean="0">
                <a:latin typeface="Cooper Black"/>
                <a:cs typeface="Cooper Black"/>
              </a:rPr>
              <a:t>(Verbal &amp; Written)</a:t>
            </a:r>
            <a:endParaRPr lang="en-US" i="1" dirty="0">
              <a:latin typeface="Cooper Black"/>
              <a:cs typeface="Cooper Black"/>
            </a:endParaRPr>
          </a:p>
        </p:txBody>
      </p:sp>
      <p:sp>
        <p:nvSpPr>
          <p:cNvPr id="3" name="Content Placeholder 2"/>
          <p:cNvSpPr>
            <a:spLocks noGrp="1"/>
          </p:cNvSpPr>
          <p:nvPr>
            <p:ph idx="1"/>
          </p:nvPr>
        </p:nvSpPr>
        <p:spPr/>
        <p:txBody>
          <a:bodyPr>
            <a:normAutofit/>
          </a:bodyPr>
          <a:lstStyle/>
          <a:p>
            <a:r>
              <a:rPr lang="en-US" sz="6000" dirty="0" smtClean="0"/>
              <a:t>Latin</a:t>
            </a:r>
          </a:p>
          <a:p>
            <a:r>
              <a:rPr lang="en-US" sz="6000" dirty="0" smtClean="0"/>
              <a:t>Roman Numerals (numbering system)</a:t>
            </a:r>
            <a:endParaRPr lang="en-US" sz="6000" dirty="0"/>
          </a:p>
        </p:txBody>
      </p:sp>
    </p:spTree>
    <p:extLst>
      <p:ext uri="{BB962C8B-B14F-4D97-AF65-F5344CB8AC3E}">
        <p14:creationId xmlns:p14="http://schemas.microsoft.com/office/powerpoint/2010/main" val="2545578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Founding of Ancient Rome</a:t>
            </a:r>
            <a:endParaRPr lang="en-US" dirty="0"/>
          </a:p>
        </p:txBody>
      </p:sp>
      <p:sp>
        <p:nvSpPr>
          <p:cNvPr id="4" name="Rectangle 3"/>
          <p:cNvSpPr/>
          <p:nvPr/>
        </p:nvSpPr>
        <p:spPr>
          <a:xfrm>
            <a:off x="759409" y="1873383"/>
            <a:ext cx="8052350" cy="3416320"/>
          </a:xfrm>
          <a:prstGeom prst="rect">
            <a:avLst/>
          </a:prstGeom>
        </p:spPr>
        <p:txBody>
          <a:bodyPr wrap="square">
            <a:spAutoFit/>
          </a:bodyPr>
          <a:lstStyle/>
          <a:p>
            <a:r>
              <a:rPr lang="en-US" dirty="0" smtClean="0"/>
              <a:t>Many different stories:</a:t>
            </a:r>
          </a:p>
          <a:p>
            <a:r>
              <a:rPr lang="en-US" dirty="0" smtClean="0"/>
              <a:t>	~ Mythological – Brothers Remus and Romulus were put in a basket in the Tiber River because born twins of the Roman god of war, Mars, he thought they might try to overthrow him someday.  They were found by a she-wolf and was taken care of until a shepherd found them and raised them.  After growing up and a king discovering who they were, they killed the king and began to establish their own cities – on top of the hills of Palatine and Aventine.  After Romulus started building a wall and was made fun of by Remus – this angered Remus and he Romulus killed Remus, founding Rome</a:t>
            </a:r>
          </a:p>
          <a:p>
            <a:r>
              <a:rPr lang="en-US" dirty="0"/>
              <a:t>	</a:t>
            </a:r>
            <a:r>
              <a:rPr lang="en-US" dirty="0" smtClean="0"/>
              <a:t>~ Historically – Rome was built on Palatine Hill because it could be easily defended.  The neighboring hills were also settled and grew into a city.</a:t>
            </a:r>
          </a:p>
          <a:p>
            <a:endParaRPr lang="en-US" dirty="0"/>
          </a:p>
        </p:txBody>
      </p:sp>
    </p:spTree>
    <p:extLst>
      <p:ext uri="{BB962C8B-B14F-4D97-AF65-F5344CB8AC3E}">
        <p14:creationId xmlns:p14="http://schemas.microsoft.com/office/powerpoint/2010/main" val="31177515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oper Black"/>
                <a:cs typeface="Cooper Black"/>
              </a:rPr>
              <a:t>Religion</a:t>
            </a:r>
            <a:endParaRPr lang="en-US" dirty="0">
              <a:latin typeface="Cooper Black"/>
              <a:cs typeface="Cooper Black"/>
            </a:endParaRPr>
          </a:p>
        </p:txBody>
      </p:sp>
      <p:sp>
        <p:nvSpPr>
          <p:cNvPr id="3" name="Content Placeholder 2"/>
          <p:cNvSpPr>
            <a:spLocks noGrp="1"/>
          </p:cNvSpPr>
          <p:nvPr>
            <p:ph idx="1"/>
          </p:nvPr>
        </p:nvSpPr>
        <p:spPr>
          <a:xfrm>
            <a:off x="1089024" y="1801906"/>
            <a:ext cx="7801294" cy="4324257"/>
          </a:xfrm>
        </p:spPr>
        <p:txBody>
          <a:bodyPr/>
          <a:lstStyle/>
          <a:p>
            <a:pPr lvl="0"/>
            <a:r>
              <a:rPr lang="en-US" b="1" dirty="0"/>
              <a:t>believed in gods and </a:t>
            </a:r>
            <a:r>
              <a:rPr lang="en-US" b="1" dirty="0" smtClean="0"/>
              <a:t>goddesses</a:t>
            </a:r>
          </a:p>
          <a:p>
            <a:pPr marL="0" lvl="0" indent="0">
              <a:buNone/>
            </a:pPr>
            <a:r>
              <a:rPr lang="en-US" dirty="0"/>
              <a:t> </a:t>
            </a:r>
            <a:r>
              <a:rPr lang="en-US" dirty="0" smtClean="0"/>
              <a:t>        </a:t>
            </a:r>
            <a:r>
              <a:rPr lang="en-US" dirty="0"/>
              <a:t>(took believe system from the </a:t>
            </a:r>
            <a:r>
              <a:rPr lang="en-US" dirty="0" smtClean="0"/>
              <a:t>Greeks)</a:t>
            </a:r>
          </a:p>
          <a:p>
            <a:pPr marL="0" lvl="0" indent="0">
              <a:buNone/>
            </a:pPr>
            <a:r>
              <a:rPr lang="en-US" dirty="0"/>
              <a:t>	</a:t>
            </a:r>
            <a:r>
              <a:rPr lang="en-US" dirty="0" smtClean="0"/>
              <a:t>-- </a:t>
            </a:r>
            <a:r>
              <a:rPr lang="en-US" b="1" dirty="0" smtClean="0"/>
              <a:t>military </a:t>
            </a:r>
            <a:r>
              <a:rPr lang="en-US" b="1" dirty="0"/>
              <a:t>and aggressive </a:t>
            </a:r>
            <a:r>
              <a:rPr lang="en-US" b="1" dirty="0" smtClean="0"/>
              <a:t>like</a:t>
            </a:r>
          </a:p>
          <a:p>
            <a:pPr marL="0" lvl="0" indent="0">
              <a:buNone/>
            </a:pPr>
            <a:r>
              <a:rPr lang="en-US" dirty="0"/>
              <a:t>	</a:t>
            </a:r>
            <a:r>
              <a:rPr lang="en-US" dirty="0" smtClean="0"/>
              <a:t>-- wore </a:t>
            </a:r>
            <a:r>
              <a:rPr lang="en-US" dirty="0"/>
              <a:t>military clothes and did not pay attention to physical </a:t>
            </a:r>
            <a:r>
              <a:rPr lang="en-US" dirty="0" smtClean="0"/>
              <a:t>appearance</a:t>
            </a:r>
          </a:p>
          <a:p>
            <a:pPr marL="0" lvl="0" indent="0">
              <a:buNone/>
            </a:pPr>
            <a:endParaRPr lang="en-US" dirty="0"/>
          </a:p>
        </p:txBody>
      </p:sp>
    </p:spTree>
    <p:extLst>
      <p:ext uri="{BB962C8B-B14F-4D97-AF65-F5344CB8AC3E}">
        <p14:creationId xmlns:p14="http://schemas.microsoft.com/office/powerpoint/2010/main" val="39226467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347" y="497236"/>
            <a:ext cx="4092666" cy="1339009"/>
          </a:xfrm>
        </p:spPr>
        <p:txBody>
          <a:bodyPr/>
          <a:lstStyle/>
          <a:p>
            <a:r>
              <a:rPr lang="en-US" dirty="0" smtClean="0">
                <a:latin typeface="Cooper Black"/>
                <a:cs typeface="Cooper Black"/>
              </a:rPr>
              <a:t>Government</a:t>
            </a:r>
            <a:endParaRPr lang="en-US" dirty="0">
              <a:latin typeface="Cooper Black"/>
              <a:cs typeface="Cooper Black"/>
            </a:endParaRPr>
          </a:p>
        </p:txBody>
      </p:sp>
      <p:sp>
        <p:nvSpPr>
          <p:cNvPr id="3" name="Content Placeholder 2"/>
          <p:cNvSpPr>
            <a:spLocks noGrp="1"/>
          </p:cNvSpPr>
          <p:nvPr>
            <p:ph idx="1"/>
          </p:nvPr>
        </p:nvSpPr>
        <p:spPr>
          <a:xfrm>
            <a:off x="643853" y="2252043"/>
            <a:ext cx="8272652" cy="4324257"/>
          </a:xfrm>
        </p:spPr>
        <p:txBody>
          <a:bodyPr>
            <a:normAutofit fontScale="92500" lnSpcReduction="10000"/>
          </a:bodyPr>
          <a:lstStyle/>
          <a:p>
            <a:r>
              <a:rPr lang="en-US" dirty="0"/>
              <a:t>Kings also originally governed Rome. Then Rome, observing what was happening elsewhere in the world, eliminated them</a:t>
            </a:r>
            <a:r>
              <a:rPr lang="en-US" dirty="0" smtClean="0"/>
              <a:t>.</a:t>
            </a:r>
            <a:endParaRPr lang="en-US" dirty="0"/>
          </a:p>
          <a:p>
            <a:r>
              <a:rPr lang="en-US" dirty="0"/>
              <a:t>It established a mixed </a:t>
            </a:r>
            <a:r>
              <a:rPr lang="en-US" b="1" dirty="0"/>
              <a:t>Republican</a:t>
            </a:r>
            <a:r>
              <a:rPr lang="en-US" dirty="0"/>
              <a:t> form of government, combining elements of democracy, oligarchy, and monarchy, In time</a:t>
            </a:r>
            <a:r>
              <a:rPr lang="en-US" b="1" u="sng" dirty="0"/>
              <a:t>, rule by one </a:t>
            </a:r>
            <a:r>
              <a:rPr lang="en-US" dirty="0"/>
              <a:t>returned to Rome, but in a new, initially, constitutionally sanctioned form that we know as Roman emperors. The </a:t>
            </a:r>
            <a:r>
              <a:rPr lang="en-US" dirty="0" smtClean="0"/>
              <a:t>later Roman </a:t>
            </a:r>
            <a:r>
              <a:rPr lang="en-US" dirty="0"/>
              <a:t>Empire split apart, and, in the West, eventually reverted to small kingdoms</a:t>
            </a:r>
            <a:r>
              <a:rPr lang="en-US" dirty="0" smtClean="0"/>
              <a:t>.</a:t>
            </a:r>
            <a:endParaRPr lang="en-US" dirty="0"/>
          </a:p>
          <a:p>
            <a:r>
              <a:rPr lang="en-US" dirty="0"/>
              <a:t>Rome's political structure provided for </a:t>
            </a:r>
            <a:r>
              <a:rPr lang="en-US" b="1" dirty="0"/>
              <a:t>representation by two political parties in the Senate</a:t>
            </a:r>
            <a:r>
              <a:rPr lang="en-US" dirty="0"/>
              <a:t>. The </a:t>
            </a:r>
            <a:r>
              <a:rPr lang="en-US" b="1" dirty="0"/>
              <a:t>patricians</a:t>
            </a:r>
            <a:r>
              <a:rPr lang="en-US" dirty="0"/>
              <a:t> </a:t>
            </a:r>
            <a:r>
              <a:rPr lang="en-US" i="1" dirty="0"/>
              <a:t>represented the aristocracy, or nobles</a:t>
            </a:r>
            <a:r>
              <a:rPr lang="en-US" dirty="0"/>
              <a:t>, while the </a:t>
            </a:r>
            <a:r>
              <a:rPr lang="en-US" b="1" i="1" dirty="0"/>
              <a:t>plebeians</a:t>
            </a:r>
            <a:r>
              <a:rPr lang="en-US" i="1" dirty="0"/>
              <a:t> represented the middle-class and wealthy merchants</a:t>
            </a:r>
            <a:r>
              <a:rPr lang="en-US" dirty="0"/>
              <a:t>.</a:t>
            </a:r>
          </a:p>
          <a:p>
            <a:endParaRPr lang="en-US" dirty="0"/>
          </a:p>
        </p:txBody>
      </p:sp>
      <p:pic>
        <p:nvPicPr>
          <p:cNvPr id="4" name="Picture 3"/>
          <p:cNvPicPr>
            <a:picLocks noChangeAspect="1"/>
          </p:cNvPicPr>
          <p:nvPr/>
        </p:nvPicPr>
        <p:blipFill>
          <a:blip r:embed="rId2"/>
          <a:stretch>
            <a:fillRect/>
          </a:stretch>
        </p:blipFill>
        <p:spPr>
          <a:xfrm>
            <a:off x="5055705" y="122726"/>
            <a:ext cx="3860800" cy="2108200"/>
          </a:xfrm>
          <a:prstGeom prst="rect">
            <a:avLst/>
          </a:prstGeom>
        </p:spPr>
      </p:pic>
    </p:spTree>
    <p:extLst>
      <p:ext uri="{BB962C8B-B14F-4D97-AF65-F5344CB8AC3E}">
        <p14:creationId xmlns:p14="http://schemas.microsoft.com/office/powerpoint/2010/main" val="39226467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1365" y="641270"/>
            <a:ext cx="5381326" cy="1339009"/>
          </a:xfrm>
        </p:spPr>
        <p:txBody>
          <a:bodyPr/>
          <a:lstStyle/>
          <a:p>
            <a:r>
              <a:rPr lang="en-US" sz="6000" dirty="0" smtClean="0">
                <a:latin typeface="Cooper Black"/>
                <a:cs typeface="Cooper Black"/>
              </a:rPr>
              <a:t>Art/Music</a:t>
            </a:r>
            <a:endParaRPr lang="en-US" sz="6000" dirty="0">
              <a:latin typeface="Cooper Black"/>
              <a:cs typeface="Cooper Black"/>
            </a:endParaRPr>
          </a:p>
        </p:txBody>
      </p:sp>
      <p:sp>
        <p:nvSpPr>
          <p:cNvPr id="3" name="Content Placeholder 2"/>
          <p:cNvSpPr>
            <a:spLocks noGrp="1"/>
          </p:cNvSpPr>
          <p:nvPr>
            <p:ph idx="1"/>
          </p:nvPr>
        </p:nvSpPr>
        <p:spPr>
          <a:xfrm>
            <a:off x="1089024" y="2867593"/>
            <a:ext cx="7272339" cy="3258570"/>
          </a:xfrm>
        </p:spPr>
        <p:txBody>
          <a:bodyPr/>
          <a:lstStyle/>
          <a:p>
            <a:r>
              <a:rPr lang="en-US" b="1" dirty="0" smtClean="0"/>
              <a:t>Considered </a:t>
            </a:r>
            <a:r>
              <a:rPr lang="en-US" b="1" dirty="0" smtClean="0"/>
              <a:t>as copies or </a:t>
            </a:r>
            <a:r>
              <a:rPr lang="en-US" b="1" dirty="0"/>
              <a:t>decorative </a:t>
            </a:r>
            <a:r>
              <a:rPr lang="en-US" b="1" dirty="0" smtClean="0"/>
              <a:t>art of the Greeks</a:t>
            </a:r>
            <a:endParaRPr lang="en-US" b="1" dirty="0"/>
          </a:p>
          <a:p>
            <a:pPr lvl="0"/>
            <a:r>
              <a:rPr lang="en-US" dirty="0"/>
              <a:t>The goal of Roman artists was to </a:t>
            </a:r>
            <a:r>
              <a:rPr lang="en-US" b="1" dirty="0"/>
              <a:t>produce realistic portraits</a:t>
            </a:r>
            <a:r>
              <a:rPr lang="en-US" dirty="0"/>
              <a:t>, often for </a:t>
            </a:r>
            <a:r>
              <a:rPr lang="en-US" dirty="0" smtClean="0"/>
              <a:t>decoration</a:t>
            </a:r>
            <a:endParaRPr lang="en-US" dirty="0"/>
          </a:p>
          <a:p>
            <a:r>
              <a:rPr lang="en-US" dirty="0" smtClean="0"/>
              <a:t>adorned </a:t>
            </a:r>
            <a:r>
              <a:rPr lang="en-US" dirty="0"/>
              <a:t>the living spaces</a:t>
            </a:r>
          </a:p>
          <a:p>
            <a:r>
              <a:rPr lang="en-US" b="1" dirty="0" smtClean="0"/>
              <a:t>Mosaic </a:t>
            </a:r>
            <a:r>
              <a:rPr lang="en-US" dirty="0" smtClean="0"/>
              <a:t>or </a:t>
            </a:r>
            <a:r>
              <a:rPr lang="en-US" dirty="0"/>
              <a:t>wall painting known as </a:t>
            </a:r>
            <a:r>
              <a:rPr lang="en-US" dirty="0" smtClean="0"/>
              <a:t>fresco</a:t>
            </a:r>
          </a:p>
          <a:p>
            <a:endParaRPr lang="en-US" dirty="0"/>
          </a:p>
          <a:p>
            <a:endParaRPr lang="en-US" dirty="0"/>
          </a:p>
        </p:txBody>
      </p:sp>
      <p:pic>
        <p:nvPicPr>
          <p:cNvPr id="5" name="Picture 4"/>
          <p:cNvPicPr>
            <a:picLocks noChangeAspect="1"/>
          </p:cNvPicPr>
          <p:nvPr/>
        </p:nvPicPr>
        <p:blipFill>
          <a:blip r:embed="rId2"/>
          <a:stretch>
            <a:fillRect/>
          </a:stretch>
        </p:blipFill>
        <p:spPr>
          <a:xfrm>
            <a:off x="444500" y="146580"/>
            <a:ext cx="3575128" cy="2310083"/>
          </a:xfrm>
          <a:prstGeom prst="rect">
            <a:avLst/>
          </a:prstGeom>
        </p:spPr>
      </p:pic>
    </p:spTree>
    <p:extLst>
      <p:ext uri="{BB962C8B-B14F-4D97-AF65-F5344CB8AC3E}">
        <p14:creationId xmlns:p14="http://schemas.microsoft.com/office/powerpoint/2010/main" val="39226467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8342" y="287393"/>
            <a:ext cx="3654589" cy="1339009"/>
          </a:xfrm>
        </p:spPr>
        <p:txBody>
          <a:bodyPr/>
          <a:lstStyle/>
          <a:p>
            <a:r>
              <a:rPr lang="en-US" dirty="0" smtClean="0">
                <a:latin typeface="Cooper Black"/>
                <a:cs typeface="Cooper Black"/>
              </a:rPr>
              <a:t>Education</a:t>
            </a:r>
            <a:endParaRPr lang="en-US" dirty="0">
              <a:latin typeface="Cooper Black"/>
              <a:cs typeface="Cooper Black"/>
            </a:endParaRPr>
          </a:p>
        </p:txBody>
      </p:sp>
      <p:sp>
        <p:nvSpPr>
          <p:cNvPr id="3" name="Content Placeholder 2"/>
          <p:cNvSpPr>
            <a:spLocks noGrp="1"/>
          </p:cNvSpPr>
          <p:nvPr>
            <p:ph idx="1"/>
          </p:nvPr>
        </p:nvSpPr>
        <p:spPr>
          <a:xfrm>
            <a:off x="696227" y="2432538"/>
            <a:ext cx="8115532" cy="3983538"/>
          </a:xfrm>
        </p:spPr>
        <p:txBody>
          <a:bodyPr>
            <a:normAutofit fontScale="85000" lnSpcReduction="10000"/>
          </a:bodyPr>
          <a:lstStyle/>
          <a:p>
            <a:pPr lvl="0"/>
            <a:r>
              <a:rPr lang="en-US" dirty="0"/>
              <a:t>In rich Roman families children were educated at home by a tutor. </a:t>
            </a:r>
          </a:p>
          <a:p>
            <a:pPr lvl="0"/>
            <a:r>
              <a:rPr lang="en-US" dirty="0"/>
              <a:t>Other boys and girls went to a primary school called a </a:t>
            </a:r>
            <a:r>
              <a:rPr lang="en-US" dirty="0" err="1"/>
              <a:t>ludus</a:t>
            </a:r>
            <a:r>
              <a:rPr lang="en-US" dirty="0"/>
              <a:t> at the age of 7 to learn to read and write and do simple arithmetic. </a:t>
            </a:r>
          </a:p>
          <a:p>
            <a:pPr lvl="0"/>
            <a:r>
              <a:rPr lang="en-US" dirty="0"/>
              <a:t>Boys went to secondary school where they would learn geometry, history, literature and oratory (the art of public speaking).</a:t>
            </a:r>
          </a:p>
          <a:p>
            <a:pPr lvl="0"/>
            <a:r>
              <a:rPr lang="en-US" dirty="0"/>
              <a:t>Teachers were often Greek slaves. The teachers were very strict and they frequently beat the pupils.</a:t>
            </a:r>
          </a:p>
          <a:p>
            <a:r>
              <a:rPr lang="en-US" dirty="0"/>
              <a:t>Children wrote on wax tablets with a pointed bone stylus. (Adults wrote on a form of paper called papyrus, which was made from the papyrus plant). </a:t>
            </a:r>
          </a:p>
        </p:txBody>
      </p:sp>
      <p:pic>
        <p:nvPicPr>
          <p:cNvPr id="4" name="Picture 3"/>
          <p:cNvPicPr>
            <a:picLocks noChangeAspect="1"/>
          </p:cNvPicPr>
          <p:nvPr/>
        </p:nvPicPr>
        <p:blipFill>
          <a:blip r:embed="rId2"/>
          <a:stretch>
            <a:fillRect/>
          </a:stretch>
        </p:blipFill>
        <p:spPr>
          <a:xfrm>
            <a:off x="522343" y="287393"/>
            <a:ext cx="4826000" cy="2007370"/>
          </a:xfrm>
          <a:prstGeom prst="rect">
            <a:avLst/>
          </a:prstGeom>
        </p:spPr>
      </p:pic>
    </p:spTree>
    <p:extLst>
      <p:ext uri="{BB962C8B-B14F-4D97-AF65-F5344CB8AC3E}">
        <p14:creationId xmlns:p14="http://schemas.microsoft.com/office/powerpoint/2010/main" val="39226467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130603"/>
            <a:ext cx="7272339" cy="1339009"/>
          </a:xfrm>
        </p:spPr>
        <p:txBody>
          <a:bodyPr/>
          <a:lstStyle/>
          <a:p>
            <a:r>
              <a:rPr lang="en-US" dirty="0" smtClean="0">
                <a:latin typeface="Cooper Black"/>
                <a:cs typeface="Cooper Black"/>
              </a:rPr>
              <a:t>Topography of Land</a:t>
            </a:r>
            <a:endParaRPr lang="en-US" dirty="0">
              <a:latin typeface="Cooper Black"/>
              <a:cs typeface="Cooper Black"/>
            </a:endParaRPr>
          </a:p>
        </p:txBody>
      </p:sp>
      <p:sp>
        <p:nvSpPr>
          <p:cNvPr id="3" name="Content Placeholder 2"/>
          <p:cNvSpPr>
            <a:spLocks noGrp="1"/>
          </p:cNvSpPr>
          <p:nvPr>
            <p:ph idx="1"/>
          </p:nvPr>
        </p:nvSpPr>
        <p:spPr>
          <a:xfrm>
            <a:off x="5001622" y="1348686"/>
            <a:ext cx="3862509" cy="5329272"/>
          </a:xfrm>
        </p:spPr>
        <p:txBody>
          <a:bodyPr>
            <a:normAutofit lnSpcReduction="10000"/>
          </a:bodyPr>
          <a:lstStyle/>
          <a:p>
            <a:pPr lvl="0"/>
            <a:r>
              <a:rPr lang="en-US" dirty="0"/>
              <a:t>Rome is </a:t>
            </a:r>
            <a:r>
              <a:rPr lang="en-US" b="1" dirty="0"/>
              <a:t>centrally located on a plain bordered by mountains to the east and the sea to the west</a:t>
            </a:r>
            <a:r>
              <a:rPr lang="en-US" dirty="0"/>
              <a:t>. This formation caused Rome to develop as one large </a:t>
            </a:r>
            <a:r>
              <a:rPr lang="en-US" b="1" dirty="0"/>
              <a:t>city-state</a:t>
            </a:r>
            <a:r>
              <a:rPr lang="en-US" dirty="0"/>
              <a:t> that absorbed migrating populations and invaders from the north and south. </a:t>
            </a:r>
          </a:p>
          <a:p>
            <a:r>
              <a:rPr lang="en-US" dirty="0"/>
              <a:t>Certain members of the conquered peoples and immigrant groups were offered Roman citizenship. </a:t>
            </a:r>
          </a:p>
        </p:txBody>
      </p:sp>
      <p:pic>
        <p:nvPicPr>
          <p:cNvPr id="4" name="Picture 3"/>
          <p:cNvPicPr>
            <a:picLocks noChangeAspect="1"/>
          </p:cNvPicPr>
          <p:nvPr/>
        </p:nvPicPr>
        <p:blipFill>
          <a:blip r:embed="rId2"/>
          <a:stretch>
            <a:fillRect/>
          </a:stretch>
        </p:blipFill>
        <p:spPr>
          <a:xfrm>
            <a:off x="638888" y="1466532"/>
            <a:ext cx="4229290" cy="5211425"/>
          </a:xfrm>
          <a:prstGeom prst="rect">
            <a:avLst/>
          </a:prstGeom>
        </p:spPr>
      </p:pic>
    </p:spTree>
    <p:extLst>
      <p:ext uri="{BB962C8B-B14F-4D97-AF65-F5344CB8AC3E}">
        <p14:creationId xmlns:p14="http://schemas.microsoft.com/office/powerpoint/2010/main" val="392264670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Tradition">
  <a:themeElements>
    <a:clrScheme name="Tradition">
      <a:dk1>
        <a:srgbClr val="000000"/>
      </a:dk1>
      <a:lt1>
        <a:srgbClr val="FFFFFF"/>
      </a:lt1>
      <a:dk2>
        <a:srgbClr val="59480D"/>
      </a:dk2>
      <a:lt2>
        <a:srgbClr val="D28E11"/>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Tradition">
      <a:majorFont>
        <a:latin typeface="Candara"/>
        <a:ea typeface=""/>
        <a:cs typeface=""/>
        <a:font script="Jpan" typeface="メイリオ"/>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Tradition">
      <a:fillStyleLst>
        <a:solidFill>
          <a:schemeClr val="phClr"/>
        </a:solidFill>
        <a:blipFill rotWithShape="1">
          <a:blip xmlns:r="http://schemas.openxmlformats.org/officeDocument/2006/relationships" r:embed="rId1">
            <a:duotone>
              <a:schemeClr val="phClr">
                <a:shade val="10000"/>
                <a:satMod val="150000"/>
              </a:schemeClr>
              <a:schemeClr val="phClr">
                <a:tint val="90000"/>
                <a:satMod val="300000"/>
              </a:schemeClr>
            </a:duotone>
          </a:blip>
          <a:stretch/>
        </a:blipFill>
        <a:blipFill rotWithShape="1">
          <a:blip xmlns:r="http://schemas.openxmlformats.org/officeDocument/2006/relationships" r:embed="rId2">
            <a:duotone>
              <a:schemeClr val="phClr">
                <a:shade val="10000"/>
                <a:satMod val="150000"/>
              </a:schemeClr>
              <a:schemeClr val="phClr">
                <a:tint val="90000"/>
                <a:satMod val="300000"/>
              </a:schemeClr>
            </a:duotone>
          </a:blip>
          <a:stretch/>
        </a:blipFill>
      </a:fillStyleLst>
      <a:lnStyleLst>
        <a:ln w="15875" cap="flat" cmpd="sng" algn="ctr">
          <a:solidFill>
            <a:schemeClr val="phClr">
              <a:shade val="95000"/>
              <a:satMod val="105000"/>
            </a:schemeClr>
          </a:solidFill>
          <a:prstDash val="solid"/>
          <a:miter/>
        </a:ln>
        <a:ln w="38100" cap="flat" cmpd="sng" algn="ctr">
          <a:solidFill>
            <a:schemeClr val="phClr">
              <a:shade val="90000"/>
            </a:schemeClr>
          </a:solidFill>
          <a:prstDash val="solid"/>
          <a:miter/>
        </a:ln>
        <a:ln w="76200" cap="flat" cmpd="dbl" algn="ctr">
          <a:solidFill>
            <a:schemeClr val="phClr"/>
          </a:solidFill>
          <a:prstDash val="solid"/>
          <a:miter/>
        </a:ln>
      </a:lnStyleLst>
      <a:effectStyleLst>
        <a:effectStyle>
          <a:effectLst/>
        </a:effectStyle>
        <a:effectStyle>
          <a:effectLst>
            <a:innerShdw blurRad="127000">
              <a:srgbClr val="FFFFFF">
                <a:alpha val="35000"/>
              </a:srgbClr>
            </a:innerShdw>
          </a:effectLst>
          <a:scene3d>
            <a:camera prst="orthographicFront">
              <a:rot lat="0" lon="0" rev="0"/>
            </a:camera>
            <a:lightRig rig="chilly" dir="tl">
              <a:rot lat="0" lon="0" rev="5400000"/>
            </a:lightRig>
          </a:scene3d>
          <a:sp3d prstMaterial="softEdge">
            <a:bevelT w="0" h="0"/>
          </a:sp3d>
        </a:effectStyle>
        <a:effectStyle>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hade val="10000"/>
                <a:satMod val="175000"/>
              </a:schemeClr>
              <a:schemeClr val="phClr">
                <a:satMod val="3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Tradition.thmx</Template>
  <TotalTime>1489</TotalTime>
  <Words>889</Words>
  <Application>Microsoft Macintosh PowerPoint</Application>
  <PresentationFormat>On-screen Show (4:3)</PresentationFormat>
  <Paragraphs>104</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Tradition</vt:lpstr>
      <vt:lpstr>Ancient Civilizations ROMANS</vt:lpstr>
      <vt:lpstr>Time Period</vt:lpstr>
      <vt:lpstr>Language (Verbal &amp; Written)</vt:lpstr>
      <vt:lpstr>Founding of Ancient Rome</vt:lpstr>
      <vt:lpstr>Religion</vt:lpstr>
      <vt:lpstr>Government</vt:lpstr>
      <vt:lpstr>Art/Music</vt:lpstr>
      <vt:lpstr>Education</vt:lpstr>
      <vt:lpstr>Topography of Land</vt:lpstr>
      <vt:lpstr>Famous Leaders</vt:lpstr>
      <vt:lpstr>Famous Leaders</vt:lpstr>
      <vt:lpstr>Life as a Citizen</vt:lpstr>
      <vt:lpstr>Role of Women</vt:lpstr>
      <vt:lpstr>Economy</vt:lpstr>
      <vt:lpstr>Science and Technology</vt:lpstr>
      <vt:lpstr>Inventions – Innovations –  Key Achievements</vt:lpstr>
      <vt:lpstr>Important  Scientist-Philosophers-Historians</vt:lpstr>
      <vt:lpstr>FALL of ROME</vt:lpstr>
      <vt:lpstr>FALL of ROME</vt:lpstr>
      <vt:lpstr>FALL of ROME</vt:lpstr>
      <vt:lpstr>DID YOU KNOW??</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Civilizations GREEKS</dc:title>
  <dc:creator>Bobbie</dc:creator>
  <cp:lastModifiedBy>Bobbie</cp:lastModifiedBy>
  <cp:revision>26</cp:revision>
  <dcterms:created xsi:type="dcterms:W3CDTF">2015-10-23T01:05:48Z</dcterms:created>
  <dcterms:modified xsi:type="dcterms:W3CDTF">2016-08-30T15:46:06Z</dcterms:modified>
</cp:coreProperties>
</file>